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98" r:id="rId3"/>
    <p:sldId id="258" r:id="rId4"/>
    <p:sldId id="259" r:id="rId5"/>
    <p:sldId id="301" r:id="rId6"/>
    <p:sldId id="261" r:id="rId7"/>
    <p:sldId id="293" r:id="rId8"/>
    <p:sldId id="294" r:id="rId9"/>
    <p:sldId id="295" r:id="rId10"/>
    <p:sldId id="296" r:id="rId11"/>
    <p:sldId id="297" r:id="rId12"/>
    <p:sldId id="263" r:id="rId13"/>
    <p:sldId id="264" r:id="rId14"/>
    <p:sldId id="265" r:id="rId15"/>
    <p:sldId id="320" r:id="rId16"/>
    <p:sldId id="318" r:id="rId17"/>
    <p:sldId id="314" r:id="rId18"/>
    <p:sldId id="302" r:id="rId19"/>
    <p:sldId id="269" r:id="rId20"/>
    <p:sldId id="330" r:id="rId21"/>
    <p:sldId id="328" r:id="rId22"/>
    <p:sldId id="348" r:id="rId23"/>
    <p:sldId id="347" r:id="rId24"/>
    <p:sldId id="346" r:id="rId25"/>
    <p:sldId id="345" r:id="rId26"/>
    <p:sldId id="344" r:id="rId27"/>
    <p:sldId id="343" r:id="rId28"/>
    <p:sldId id="342" r:id="rId29"/>
    <p:sldId id="339" r:id="rId30"/>
    <p:sldId id="282" r:id="rId31"/>
    <p:sldId id="327" r:id="rId32"/>
    <p:sldId id="270" r:id="rId33"/>
  </p:sldIdLst>
  <p:sldSz cx="18288000" cy="10287000"/>
  <p:notesSz cx="6858000" cy="9144000"/>
  <p:embeddedFontLst>
    <p:embeddedFont>
      <p:font typeface="Montserrat" panose="00000500000000000000" pitchFamily="2" charset="0"/>
      <p:regular r:id="rId35"/>
      <p:bold r:id="rId36"/>
      <p:italic r:id="rId37"/>
      <p:boldItalic r:id="rId38"/>
    </p:embeddedFont>
    <p:embeddedFont>
      <p:font typeface="Montserrat Bold" panose="020B0604020202020204" charset="0"/>
      <p:regular r:id="rId39"/>
    </p:embeddedFont>
    <p:embeddedFont>
      <p:font typeface="Poppins" panose="00000500000000000000" pitchFamily="2" charset="0"/>
      <p:regular r:id="rId40"/>
      <p:bold r:id="rId41"/>
      <p:italic r:id="rId42"/>
      <p:boldItalic r:id="rId43"/>
    </p:embeddedFont>
    <p:embeddedFont>
      <p:font typeface="Poppins Bold" panose="020B0604020202020204"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3F8"/>
    <a:srgbClr val="EAF0F6"/>
    <a:srgbClr val="273F5B"/>
    <a:srgbClr val="5E2D12"/>
    <a:srgbClr val="854019"/>
    <a:srgbClr val="5B86B9"/>
    <a:srgbClr val="1A2A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AA119-4E82-4521-B6F7-C6B687349A76}"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806F5-292C-483B-ABB2-CEC0BC20768B}" type="slidenum">
              <a:rPr lang="en-US" smtClean="0"/>
              <a:t>‹#›</a:t>
            </a:fld>
            <a:endParaRPr lang="en-US"/>
          </a:p>
        </p:txBody>
      </p:sp>
    </p:spTree>
    <p:extLst>
      <p:ext uri="{BB962C8B-B14F-4D97-AF65-F5344CB8AC3E}">
        <p14:creationId xmlns:p14="http://schemas.microsoft.com/office/powerpoint/2010/main" val="54566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806F5-292C-483B-ABB2-CEC0BC20768B}" type="slidenum">
              <a:rPr lang="en-US" smtClean="0"/>
              <a:t>3</a:t>
            </a:fld>
            <a:endParaRPr lang="en-US"/>
          </a:p>
        </p:txBody>
      </p:sp>
    </p:spTree>
    <p:extLst>
      <p:ext uri="{BB962C8B-B14F-4D97-AF65-F5344CB8AC3E}">
        <p14:creationId xmlns:p14="http://schemas.microsoft.com/office/powerpoint/2010/main" val="150969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F0791-A2B2-6F01-9478-C264C9608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19490-FBB2-3DD4-187B-6FC472616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35555-A557-98F7-6A0B-633A440FE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4F07E0-C1B7-9BC1-CBA3-9358D50DAC4C}"/>
              </a:ext>
            </a:extLst>
          </p:cNvPr>
          <p:cNvSpPr>
            <a:spLocks noGrp="1"/>
          </p:cNvSpPr>
          <p:nvPr>
            <p:ph type="sldNum" sz="quarter" idx="5"/>
          </p:nvPr>
        </p:nvSpPr>
        <p:spPr/>
        <p:txBody>
          <a:bodyPr/>
          <a:lstStyle/>
          <a:p>
            <a:fld id="{821806F5-292C-483B-ABB2-CEC0BC20768B}" type="slidenum">
              <a:rPr lang="en-US" smtClean="0"/>
              <a:t>17</a:t>
            </a:fld>
            <a:endParaRPr lang="en-US"/>
          </a:p>
        </p:txBody>
      </p:sp>
    </p:spTree>
    <p:extLst>
      <p:ext uri="{BB962C8B-B14F-4D97-AF65-F5344CB8AC3E}">
        <p14:creationId xmlns:p14="http://schemas.microsoft.com/office/powerpoint/2010/main" val="188768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20.xml"/><Relationship Id="rId3" Type="http://schemas.openxmlformats.org/officeDocument/2006/relationships/image" Target="../media/image11.png"/><Relationship Id="rId7" Type="http://schemas.openxmlformats.org/officeDocument/2006/relationships/slide" Target="slide5.xml"/><Relationship Id="rId12" Type="http://schemas.openxmlformats.org/officeDocument/2006/relationships/slide" Target="slide2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19.xml"/><Relationship Id="rId5" Type="http://schemas.openxmlformats.org/officeDocument/2006/relationships/image" Target="../media/image13.png"/><Relationship Id="rId15" Type="http://schemas.openxmlformats.org/officeDocument/2006/relationships/slide" Target="slide31.xml"/><Relationship Id="rId10" Type="http://schemas.openxmlformats.org/officeDocument/2006/relationships/slide" Target="slide15.xml"/><Relationship Id="rId4" Type="http://schemas.openxmlformats.org/officeDocument/2006/relationships/image" Target="../media/image12.svg"/><Relationship Id="rId9" Type="http://schemas.openxmlformats.org/officeDocument/2006/relationships/slide" Target="slide7.xml"/><Relationship Id="rId14" Type="http://schemas.openxmlformats.org/officeDocument/2006/relationships/slide" Target="slide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00207" y="3298747"/>
            <a:ext cx="8658858" cy="3186901"/>
          </a:xfrm>
          <a:prstGeom prst="rect">
            <a:avLst/>
          </a:prstGeom>
        </p:spPr>
        <p:txBody>
          <a:bodyPr lIns="0" tIns="0" rIns="0" bIns="0" rtlCol="0" anchor="t">
            <a:spAutoFit/>
          </a:bodyPr>
          <a:lstStyle/>
          <a:p>
            <a:pPr algn="ctr">
              <a:lnSpc>
                <a:spcPts val="12819"/>
              </a:lnSpc>
              <a:spcBef>
                <a:spcPct val="0"/>
              </a:spcBef>
            </a:pPr>
            <a:r>
              <a:rPr lang="en-US" sz="9156" b="1">
                <a:solidFill>
                  <a:srgbClr val="051D40"/>
                </a:solidFill>
                <a:latin typeface="Montserrat Bold"/>
                <a:ea typeface="Montserrat Bold"/>
                <a:cs typeface="Montserrat Bold"/>
                <a:sym typeface="Montserrat Bold"/>
              </a:rPr>
              <a:t>Car Accidents Analysis</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273F5B"/>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273F5B"/>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grpSp>
        <p:nvGrpSpPr>
          <p:cNvPr id="16" name="Group 16"/>
          <p:cNvGrpSpPr>
            <a:grpSpLocks noChangeAspect="1"/>
          </p:cNvGrpSpPr>
          <p:nvPr/>
        </p:nvGrpSpPr>
        <p:grpSpPr>
          <a:xfrm>
            <a:off x="8573918" y="3143201"/>
            <a:ext cx="9146584" cy="5246370"/>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5630" r="-5630"/>
              </a:stretch>
            </a:blipFill>
          </p:spPr>
          <p:txBody>
            <a:bodyPr/>
            <a:lstStyle/>
            <a:p>
              <a:endParaRPr lang="en-US"/>
            </a:p>
          </p:txBody>
        </p:sp>
      </p:grpSp>
      <p:sp>
        <p:nvSpPr>
          <p:cNvPr id="22" name="Freeform 22"/>
          <p:cNvSpPr/>
          <p:nvPr/>
        </p:nvSpPr>
        <p:spPr>
          <a:xfrm>
            <a:off x="1028700" y="628542"/>
            <a:ext cx="2514658" cy="2514658"/>
          </a:xfrm>
          <a:custGeom>
            <a:avLst/>
            <a:gdLst/>
            <a:ahLst/>
            <a:cxnLst/>
            <a:rect l="l" t="t" r="r" b="b"/>
            <a:pathLst>
              <a:path w="2514658" h="2514658">
                <a:moveTo>
                  <a:pt x="0" y="0"/>
                </a:moveTo>
                <a:lnTo>
                  <a:pt x="2514658" y="0"/>
                </a:lnTo>
                <a:lnTo>
                  <a:pt x="2514658" y="2514659"/>
                </a:lnTo>
                <a:lnTo>
                  <a:pt x="0" y="2514659"/>
                </a:lnTo>
                <a:lnTo>
                  <a:pt x="0" y="0"/>
                </a:lnTo>
                <a:close/>
              </a:path>
            </a:pathLst>
          </a:custGeom>
          <a:blipFill>
            <a:blip r:embed="rId4"/>
            <a:stretch>
              <a:fillRect/>
            </a:stretch>
          </a:blipFill>
        </p:spPr>
        <p:txBody>
          <a:bodyPr/>
          <a:lstStyle/>
          <a:p>
            <a:endParaRPr lang="en-US"/>
          </a:p>
        </p:txBody>
      </p:sp>
      <p:sp>
        <p:nvSpPr>
          <p:cNvPr id="23" name="Freeform 23"/>
          <p:cNvSpPr/>
          <p:nvPr/>
        </p:nvSpPr>
        <p:spPr>
          <a:xfrm>
            <a:off x="1806336" y="8764994"/>
            <a:ext cx="2671922" cy="1502956"/>
          </a:xfrm>
          <a:custGeom>
            <a:avLst/>
            <a:gdLst/>
            <a:ahLst/>
            <a:cxnLst/>
            <a:rect l="l" t="t" r="r" b="b"/>
            <a:pathLst>
              <a:path w="2671922" h="1502956">
                <a:moveTo>
                  <a:pt x="0" y="0"/>
                </a:moveTo>
                <a:lnTo>
                  <a:pt x="2671922" y="0"/>
                </a:lnTo>
                <a:lnTo>
                  <a:pt x="2671922" y="1502956"/>
                </a:lnTo>
                <a:lnTo>
                  <a:pt x="0" y="1502956"/>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FDE2E-811B-1490-544B-EFDA587F66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61FCDE-4EC5-634D-A634-DBFE42026474}"/>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C7EEB237-8D59-DC57-F2F2-3788BAC3DB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7F184B70-607D-1768-E87D-74CDBA2AF1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E8C15F08-22DA-47BA-B509-BFB3DC5E491B}"/>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0D1B243B-E8B2-9236-CB8C-1CEB3F3378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7" name="TextBox 7">
              <a:extLst>
                <a:ext uri="{FF2B5EF4-FFF2-40B4-BE49-F238E27FC236}">
                  <a16:creationId xmlns:a16="http://schemas.microsoft.com/office/drawing/2014/main" id="{B0145C21-DDE8-44C8-818A-09D955F3856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A21F3825-C337-D5FA-B87B-4D39DC19CF57}"/>
              </a:ext>
            </a:extLst>
          </p:cNvPr>
          <p:cNvSpPr txBox="1"/>
          <p:nvPr/>
        </p:nvSpPr>
        <p:spPr>
          <a:xfrm>
            <a:off x="933118" y="4367044"/>
            <a:ext cx="6033363" cy="812016"/>
          </a:xfrm>
          <a:prstGeom prst="rect">
            <a:avLst/>
          </a:prstGeom>
        </p:spPr>
        <p:txBody>
          <a:bodyPr lIns="0" tIns="0" rIns="0" bIns="0" rtlCol="0" anchor="t">
            <a:spAutoFit/>
          </a:bodyPr>
          <a:lstStyle/>
          <a:p>
            <a:pPr marL="0" lvl="0" indent="0" algn="l">
              <a:lnSpc>
                <a:spcPts val="6693"/>
              </a:lnSpc>
              <a:spcBef>
                <a:spcPct val="0"/>
              </a:spcBef>
            </a:pPr>
            <a:r>
              <a:rPr lang="en-US" sz="4780" b="1">
                <a:solidFill>
                  <a:srgbClr val="FDFDFD"/>
                </a:solidFill>
                <a:latin typeface="Montserrat Bold"/>
                <a:ea typeface="Montserrat Bold"/>
                <a:cs typeface="Montserrat Bold"/>
                <a:sym typeface="Montserrat Bold"/>
              </a:rPr>
              <a:t>04 Data Cleaning</a:t>
            </a:r>
          </a:p>
        </p:txBody>
      </p:sp>
      <p:sp>
        <p:nvSpPr>
          <p:cNvPr id="9" name="Freeform 9">
            <a:extLst>
              <a:ext uri="{FF2B5EF4-FFF2-40B4-BE49-F238E27FC236}">
                <a16:creationId xmlns:a16="http://schemas.microsoft.com/office/drawing/2014/main" id="{8AD72A4A-FAA1-CFB3-6D8C-48B79164558E}"/>
              </a:ext>
            </a:extLst>
          </p:cNvPr>
          <p:cNvSpPr/>
          <p:nvPr/>
        </p:nvSpPr>
        <p:spPr>
          <a:xfrm>
            <a:off x="8079606" y="4316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34DF2326-F6AF-A81F-25C4-D0D9C1A59D76}"/>
              </a:ext>
            </a:extLst>
          </p:cNvPr>
          <p:cNvSpPr txBox="1"/>
          <p:nvPr/>
        </p:nvSpPr>
        <p:spPr>
          <a:xfrm>
            <a:off x="9856128" y="994217"/>
            <a:ext cx="5768345" cy="340478"/>
          </a:xfrm>
          <a:prstGeom prst="rect">
            <a:avLst/>
          </a:prstGeom>
        </p:spPr>
        <p:txBody>
          <a:bodyPr lIns="0" tIns="0" rIns="0" bIns="0" rtlCol="0" anchor="t">
            <a:spAutoFit/>
          </a:bodyPr>
          <a:lstStyle/>
          <a:p>
            <a:pPr algn="l">
              <a:lnSpc>
                <a:spcPts val="2775"/>
              </a:lnSpc>
            </a:pPr>
            <a:r>
              <a:rPr lang="en-US" sz="1982" spc="-39" dirty="0">
                <a:solidFill>
                  <a:schemeClr val="bg1">
                    <a:lumMod val="85000"/>
                  </a:schemeClr>
                </a:solidFill>
                <a:latin typeface="Poppins"/>
                <a:cs typeface="Poppins"/>
                <a:sym typeface="Poppins"/>
              </a:rPr>
              <a:t>Loaded Data</a:t>
            </a:r>
          </a:p>
        </p:txBody>
      </p:sp>
      <p:sp>
        <p:nvSpPr>
          <p:cNvPr id="11" name="TextBox 11">
            <a:extLst>
              <a:ext uri="{FF2B5EF4-FFF2-40B4-BE49-F238E27FC236}">
                <a16:creationId xmlns:a16="http://schemas.microsoft.com/office/drawing/2014/main" id="{35CD05BE-4B27-A203-5A89-03D27C462325}"/>
              </a:ext>
            </a:extLst>
          </p:cNvPr>
          <p:cNvSpPr txBox="1"/>
          <p:nvPr/>
        </p:nvSpPr>
        <p:spPr>
          <a:xfrm>
            <a:off x="8196089" y="692350"/>
            <a:ext cx="1134140" cy="801632"/>
          </a:xfrm>
          <a:prstGeom prst="rect">
            <a:avLst/>
          </a:prstGeom>
        </p:spPr>
        <p:txBody>
          <a:bodyPr wrap="square"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01</a:t>
            </a:r>
          </a:p>
        </p:txBody>
      </p:sp>
      <p:sp>
        <p:nvSpPr>
          <p:cNvPr id="12" name="Freeform 12">
            <a:extLst>
              <a:ext uri="{FF2B5EF4-FFF2-40B4-BE49-F238E27FC236}">
                <a16:creationId xmlns:a16="http://schemas.microsoft.com/office/drawing/2014/main" id="{6363032C-2ECF-F8DF-3ECA-F2CCF6D65801}"/>
              </a:ext>
            </a:extLst>
          </p:cNvPr>
          <p:cNvSpPr/>
          <p:nvPr/>
        </p:nvSpPr>
        <p:spPr>
          <a:xfrm>
            <a:off x="8908217" y="4158844"/>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8D1787AD-9E12-E981-1831-FDCC42435114}"/>
              </a:ext>
            </a:extLst>
          </p:cNvPr>
          <p:cNvSpPr txBox="1"/>
          <p:nvPr/>
        </p:nvSpPr>
        <p:spPr>
          <a:xfrm>
            <a:off x="9053275" y="447015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03</a:t>
            </a:r>
          </a:p>
        </p:txBody>
      </p:sp>
      <p:sp>
        <p:nvSpPr>
          <p:cNvPr id="14" name="Freeform 14">
            <a:extLst>
              <a:ext uri="{FF2B5EF4-FFF2-40B4-BE49-F238E27FC236}">
                <a16:creationId xmlns:a16="http://schemas.microsoft.com/office/drawing/2014/main" id="{C3A43165-44FE-9891-850D-2B3A31DCD7F3}"/>
              </a:ext>
            </a:extLst>
          </p:cNvPr>
          <p:cNvSpPr/>
          <p:nvPr/>
        </p:nvSpPr>
        <p:spPr>
          <a:xfrm>
            <a:off x="8804176" y="60302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a:extLst>
              <a:ext uri="{FF2B5EF4-FFF2-40B4-BE49-F238E27FC236}">
                <a16:creationId xmlns:a16="http://schemas.microsoft.com/office/drawing/2014/main" id="{4303B115-2D6D-2901-8720-42200ED5D56E}"/>
              </a:ext>
            </a:extLst>
          </p:cNvPr>
          <p:cNvSpPr txBox="1"/>
          <p:nvPr/>
        </p:nvSpPr>
        <p:spPr>
          <a:xfrm>
            <a:off x="10970648" y="4748510"/>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Handled Missing Values</a:t>
            </a:r>
          </a:p>
        </p:txBody>
      </p:sp>
      <p:sp>
        <p:nvSpPr>
          <p:cNvPr id="16" name="TextBox 16">
            <a:extLst>
              <a:ext uri="{FF2B5EF4-FFF2-40B4-BE49-F238E27FC236}">
                <a16:creationId xmlns:a16="http://schemas.microsoft.com/office/drawing/2014/main" id="{28A666C2-61E6-41F8-DE29-84A20A63CF17}"/>
              </a:ext>
            </a:extLst>
          </p:cNvPr>
          <p:cNvSpPr txBox="1"/>
          <p:nvPr/>
        </p:nvSpPr>
        <p:spPr>
          <a:xfrm>
            <a:off x="8936792" y="63034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04</a:t>
            </a:r>
          </a:p>
        </p:txBody>
      </p:sp>
      <p:sp>
        <p:nvSpPr>
          <p:cNvPr id="17" name="Freeform 17">
            <a:extLst>
              <a:ext uri="{FF2B5EF4-FFF2-40B4-BE49-F238E27FC236}">
                <a16:creationId xmlns:a16="http://schemas.microsoft.com/office/drawing/2014/main" id="{1C312DBB-67C3-767D-6D9F-69A22BB8F967}"/>
              </a:ext>
            </a:extLst>
          </p:cNvPr>
          <p:cNvSpPr/>
          <p:nvPr/>
        </p:nvSpPr>
        <p:spPr>
          <a:xfrm>
            <a:off x="8196089" y="799368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427DEE7C-4398-4B71-21E1-2602B997007A}"/>
              </a:ext>
            </a:extLst>
          </p:cNvPr>
          <p:cNvSpPr txBox="1"/>
          <p:nvPr/>
        </p:nvSpPr>
        <p:spPr>
          <a:xfrm>
            <a:off x="10733256" y="6569909"/>
            <a:ext cx="5768345" cy="340478"/>
          </a:xfrm>
          <a:prstGeom prst="rect">
            <a:avLst/>
          </a:prstGeom>
        </p:spPr>
        <p:txBody>
          <a:bodyPr lIns="0" tIns="0" rIns="0" bIns="0" rtlCol="0" anchor="t">
            <a:spAutoFit/>
          </a:bodyPr>
          <a:lstStyle/>
          <a:p>
            <a:pPr>
              <a:lnSpc>
                <a:spcPts val="2775"/>
              </a:lnSpc>
            </a:pPr>
            <a:r>
              <a:rPr lang="en-US" sz="1982" spc="-39" dirty="0">
                <a:solidFill>
                  <a:srgbClr val="273F5B"/>
                </a:solidFill>
                <a:latin typeface="Poppins"/>
                <a:cs typeface="Poppins"/>
                <a:sym typeface="Poppins"/>
              </a:rPr>
              <a:t>Created New Columns</a:t>
            </a:r>
          </a:p>
        </p:txBody>
      </p:sp>
      <p:sp>
        <p:nvSpPr>
          <p:cNvPr id="19" name="TextBox 19">
            <a:extLst>
              <a:ext uri="{FF2B5EF4-FFF2-40B4-BE49-F238E27FC236}">
                <a16:creationId xmlns:a16="http://schemas.microsoft.com/office/drawing/2014/main" id="{0A1998E6-35C5-C11F-925A-5E9038F16A35}"/>
              </a:ext>
            </a:extLst>
          </p:cNvPr>
          <p:cNvSpPr txBox="1"/>
          <p:nvPr/>
        </p:nvSpPr>
        <p:spPr>
          <a:xfrm>
            <a:off x="8341147" y="8266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id="20" name="Group 20">
            <a:extLst>
              <a:ext uri="{FF2B5EF4-FFF2-40B4-BE49-F238E27FC236}">
                <a16:creationId xmlns:a16="http://schemas.microsoft.com/office/drawing/2014/main" id="{E82E4D1A-0405-5CE8-B74E-228EBB475CC2}"/>
              </a:ext>
            </a:extLst>
          </p:cNvPr>
          <p:cNvGrpSpPr/>
          <p:nvPr/>
        </p:nvGrpSpPr>
        <p:grpSpPr>
          <a:xfrm>
            <a:off x="7996115" y="2789382"/>
            <a:ext cx="373607" cy="373607"/>
            <a:chOff x="0" y="0"/>
            <a:chExt cx="812800" cy="812800"/>
          </a:xfrm>
        </p:grpSpPr>
        <p:sp>
          <p:nvSpPr>
            <p:cNvPr id="21" name="Freeform 21">
              <a:extLst>
                <a:ext uri="{FF2B5EF4-FFF2-40B4-BE49-F238E27FC236}">
                  <a16:creationId xmlns:a16="http://schemas.microsoft.com/office/drawing/2014/main" id="{3F058994-63B7-7CE5-4B4F-24DA52D07D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2" name="TextBox 22">
              <a:extLst>
                <a:ext uri="{FF2B5EF4-FFF2-40B4-BE49-F238E27FC236}">
                  <a16:creationId xmlns:a16="http://schemas.microsoft.com/office/drawing/2014/main" id="{85C22303-2290-7737-72F8-A987D792C0D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a:extLst>
              <a:ext uri="{FF2B5EF4-FFF2-40B4-BE49-F238E27FC236}">
                <a16:creationId xmlns:a16="http://schemas.microsoft.com/office/drawing/2014/main" id="{684CDF0F-D9A9-2F31-DEC1-0B8853822177}"/>
              </a:ext>
            </a:extLst>
          </p:cNvPr>
          <p:cNvGrpSpPr/>
          <p:nvPr/>
        </p:nvGrpSpPr>
        <p:grpSpPr>
          <a:xfrm>
            <a:off x="8335715" y="4769893"/>
            <a:ext cx="373607" cy="373607"/>
            <a:chOff x="0" y="0"/>
            <a:chExt cx="812800" cy="812800"/>
          </a:xfrm>
        </p:grpSpPr>
        <p:sp>
          <p:nvSpPr>
            <p:cNvPr id="24" name="Freeform 24">
              <a:extLst>
                <a:ext uri="{FF2B5EF4-FFF2-40B4-BE49-F238E27FC236}">
                  <a16:creationId xmlns:a16="http://schemas.microsoft.com/office/drawing/2014/main" id="{001DBF58-D523-39C5-4A87-247389B92C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5" name="TextBox 25">
              <a:extLst>
                <a:ext uri="{FF2B5EF4-FFF2-40B4-BE49-F238E27FC236}">
                  <a16:creationId xmlns:a16="http://schemas.microsoft.com/office/drawing/2014/main" id="{F0662ABA-FFC3-7D81-A79D-37A39574106D}"/>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a:extLst>
              <a:ext uri="{FF2B5EF4-FFF2-40B4-BE49-F238E27FC236}">
                <a16:creationId xmlns:a16="http://schemas.microsoft.com/office/drawing/2014/main" id="{D24F5BD1-57BF-8CE7-B074-AB7FC7A1B21B}"/>
              </a:ext>
            </a:extLst>
          </p:cNvPr>
          <p:cNvGrpSpPr/>
          <p:nvPr/>
        </p:nvGrpSpPr>
        <p:grpSpPr>
          <a:xfrm>
            <a:off x="7429796" y="8519009"/>
            <a:ext cx="373607" cy="373607"/>
            <a:chOff x="0" y="0"/>
            <a:chExt cx="812800" cy="812800"/>
          </a:xfrm>
        </p:grpSpPr>
        <p:sp>
          <p:nvSpPr>
            <p:cNvPr id="27" name="Freeform 27">
              <a:extLst>
                <a:ext uri="{FF2B5EF4-FFF2-40B4-BE49-F238E27FC236}">
                  <a16:creationId xmlns:a16="http://schemas.microsoft.com/office/drawing/2014/main" id="{4D02953F-3424-FE5E-3046-F1C5C92D57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8" name="TextBox 28">
              <a:extLst>
                <a:ext uri="{FF2B5EF4-FFF2-40B4-BE49-F238E27FC236}">
                  <a16:creationId xmlns:a16="http://schemas.microsoft.com/office/drawing/2014/main" id="{0636868F-AF70-8AE4-B5A5-E5590439205A}"/>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a:extLst>
              <a:ext uri="{FF2B5EF4-FFF2-40B4-BE49-F238E27FC236}">
                <a16:creationId xmlns:a16="http://schemas.microsoft.com/office/drawing/2014/main" id="{06E959E4-5178-98AE-5EB5-DF87948AF24D}"/>
              </a:ext>
            </a:extLst>
          </p:cNvPr>
          <p:cNvGrpSpPr/>
          <p:nvPr/>
        </p:nvGrpSpPr>
        <p:grpSpPr>
          <a:xfrm>
            <a:off x="8154343" y="6555524"/>
            <a:ext cx="373607" cy="373607"/>
            <a:chOff x="0" y="0"/>
            <a:chExt cx="812800" cy="812800"/>
          </a:xfrm>
        </p:grpSpPr>
        <p:sp>
          <p:nvSpPr>
            <p:cNvPr id="30" name="Freeform 30">
              <a:extLst>
                <a:ext uri="{FF2B5EF4-FFF2-40B4-BE49-F238E27FC236}">
                  <a16:creationId xmlns:a16="http://schemas.microsoft.com/office/drawing/2014/main" id="{6EA14E06-50AA-B12E-5DBA-5A7AE6C903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1" name="TextBox 31">
              <a:extLst>
                <a:ext uri="{FF2B5EF4-FFF2-40B4-BE49-F238E27FC236}">
                  <a16:creationId xmlns:a16="http://schemas.microsoft.com/office/drawing/2014/main" id="{85F62C7C-2A33-9CF3-E5F5-2887B64DDB60}"/>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a:extLst>
              <a:ext uri="{FF2B5EF4-FFF2-40B4-BE49-F238E27FC236}">
                <a16:creationId xmlns:a16="http://schemas.microsoft.com/office/drawing/2014/main" id="{1DDBED9B-3D2C-36A9-7B01-EFB16B50CB6C}"/>
              </a:ext>
            </a:extLst>
          </p:cNvPr>
          <p:cNvGrpSpPr/>
          <p:nvPr/>
        </p:nvGrpSpPr>
        <p:grpSpPr>
          <a:xfrm>
            <a:off x="7223942" y="1015599"/>
            <a:ext cx="373607" cy="373607"/>
            <a:chOff x="0" y="0"/>
            <a:chExt cx="812800" cy="812800"/>
          </a:xfrm>
        </p:grpSpPr>
        <p:sp>
          <p:nvSpPr>
            <p:cNvPr id="33" name="Freeform 33">
              <a:extLst>
                <a:ext uri="{FF2B5EF4-FFF2-40B4-BE49-F238E27FC236}">
                  <a16:creationId xmlns:a16="http://schemas.microsoft.com/office/drawing/2014/main" id="{4C09F489-B261-BC0E-D175-16B534F469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4" name="TextBox 34">
              <a:extLst>
                <a:ext uri="{FF2B5EF4-FFF2-40B4-BE49-F238E27FC236}">
                  <a16:creationId xmlns:a16="http://schemas.microsoft.com/office/drawing/2014/main" id="{708F681B-DA9C-DD90-C5FA-854AB69BDCE8}"/>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Freeform 35">
            <a:extLst>
              <a:ext uri="{FF2B5EF4-FFF2-40B4-BE49-F238E27FC236}">
                <a16:creationId xmlns:a16="http://schemas.microsoft.com/office/drawing/2014/main" id="{FB88C8AC-D3BB-C97C-27E5-F91C7039FFCA}"/>
              </a:ext>
            </a:extLst>
          </p:cNvPr>
          <p:cNvSpPr/>
          <p:nvPr/>
        </p:nvSpPr>
        <p:spPr>
          <a:xfrm>
            <a:off x="8709322" y="226405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a:extLst>
              <a:ext uri="{FF2B5EF4-FFF2-40B4-BE49-F238E27FC236}">
                <a16:creationId xmlns:a16="http://schemas.microsoft.com/office/drawing/2014/main" id="{861629B8-3491-F60F-7E13-F275FCF63B2A}"/>
              </a:ext>
            </a:extLst>
          </p:cNvPr>
          <p:cNvSpPr txBox="1"/>
          <p:nvPr/>
        </p:nvSpPr>
        <p:spPr>
          <a:xfrm>
            <a:off x="8854380" y="25372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02</a:t>
            </a:r>
          </a:p>
        </p:txBody>
      </p:sp>
      <p:sp>
        <p:nvSpPr>
          <p:cNvPr id="37" name="TextBox 37">
            <a:extLst>
              <a:ext uri="{FF2B5EF4-FFF2-40B4-BE49-F238E27FC236}">
                <a16:creationId xmlns:a16="http://schemas.microsoft.com/office/drawing/2014/main" id="{3D62F702-CD68-B36D-15AF-722D5C4312E0}"/>
              </a:ext>
            </a:extLst>
          </p:cNvPr>
          <p:cNvSpPr txBox="1"/>
          <p:nvPr/>
        </p:nvSpPr>
        <p:spPr>
          <a:xfrm>
            <a:off x="10533628" y="280376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Removed Duplicates &amp; Irrelevant Records</a:t>
            </a:r>
          </a:p>
        </p:txBody>
      </p:sp>
      <p:sp>
        <p:nvSpPr>
          <p:cNvPr id="38" name="TextBox 38">
            <a:extLst>
              <a:ext uri="{FF2B5EF4-FFF2-40B4-BE49-F238E27FC236}">
                <a16:creationId xmlns:a16="http://schemas.microsoft.com/office/drawing/2014/main" id="{C224C44A-C1EF-3131-8CBE-9C022E27E1CB}"/>
              </a:ext>
            </a:extLst>
          </p:cNvPr>
          <p:cNvSpPr txBox="1"/>
          <p:nvPr/>
        </p:nvSpPr>
        <p:spPr>
          <a:xfrm>
            <a:off x="10187415" y="849762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Built Dimensional Tables</a:t>
            </a:r>
          </a:p>
        </p:txBody>
      </p:sp>
      <p:sp>
        <p:nvSpPr>
          <p:cNvPr id="39" name="TextBox 39">
            <a:extLst>
              <a:ext uri="{FF2B5EF4-FFF2-40B4-BE49-F238E27FC236}">
                <a16:creationId xmlns:a16="http://schemas.microsoft.com/office/drawing/2014/main" id="{A93E5784-3C4E-3EE7-DD13-6E649BB65B41}"/>
              </a:ext>
            </a:extLst>
          </p:cNvPr>
          <p:cNvSpPr txBox="1"/>
          <p:nvPr/>
        </p:nvSpPr>
        <p:spPr>
          <a:xfrm>
            <a:off x="1917458" y="5205112"/>
            <a:ext cx="5885945" cy="405100"/>
          </a:xfrm>
          <a:prstGeom prst="rect">
            <a:avLst/>
          </a:prstGeom>
        </p:spPr>
        <p:txBody>
          <a:bodyPr lIns="0" tIns="0" rIns="0" bIns="0" rtlCol="0" anchor="t">
            <a:spAutoFit/>
          </a:bodyPr>
          <a:lstStyle/>
          <a:p>
            <a:pPr algn="l">
              <a:lnSpc>
                <a:spcPts val="3122"/>
              </a:lnSpc>
            </a:pPr>
            <a:r>
              <a:rPr lang="en-US" sz="2230" spc="-44">
                <a:solidFill>
                  <a:srgbClr val="FDFDFD"/>
                </a:solidFill>
                <a:latin typeface="Poppins"/>
                <a:ea typeface="Poppins"/>
                <a:cs typeface="Poppins"/>
                <a:sym typeface="Poppins"/>
              </a:rPr>
              <a:t>Using Power Query</a:t>
            </a:r>
          </a:p>
        </p:txBody>
      </p:sp>
    </p:spTree>
    <p:extLst>
      <p:ext uri="{BB962C8B-B14F-4D97-AF65-F5344CB8AC3E}">
        <p14:creationId xmlns:p14="http://schemas.microsoft.com/office/powerpoint/2010/main" val="36132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9F6D-BD1C-92B0-79BB-472FCEB2B4F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0D0A3F-B299-B1F5-B8F7-C08D04024883}"/>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005B026C-5637-9F0D-8B06-08CE23E000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4C238368-FDB2-57D7-FB59-E34257E9630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38141F5C-03D0-120C-5D3E-B9317F87F81A}"/>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84F4197D-B7E1-D0A2-6D2E-908016A553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7" name="TextBox 7">
              <a:extLst>
                <a:ext uri="{FF2B5EF4-FFF2-40B4-BE49-F238E27FC236}">
                  <a16:creationId xmlns:a16="http://schemas.microsoft.com/office/drawing/2014/main" id="{F174C4C7-CC6F-B149-B455-529DC17F8EB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14AC18BC-D841-2BA3-6C32-8709BA02224F}"/>
              </a:ext>
            </a:extLst>
          </p:cNvPr>
          <p:cNvSpPr txBox="1"/>
          <p:nvPr/>
        </p:nvSpPr>
        <p:spPr>
          <a:xfrm>
            <a:off x="933118" y="4367044"/>
            <a:ext cx="6033363" cy="812016"/>
          </a:xfrm>
          <a:prstGeom prst="rect">
            <a:avLst/>
          </a:prstGeom>
        </p:spPr>
        <p:txBody>
          <a:bodyPr lIns="0" tIns="0" rIns="0" bIns="0" rtlCol="0" anchor="t">
            <a:spAutoFit/>
          </a:bodyPr>
          <a:lstStyle/>
          <a:p>
            <a:pPr marL="0" lvl="0" indent="0" algn="l">
              <a:lnSpc>
                <a:spcPts val="6693"/>
              </a:lnSpc>
              <a:spcBef>
                <a:spcPct val="0"/>
              </a:spcBef>
            </a:pPr>
            <a:r>
              <a:rPr lang="en-US" sz="4780" b="1">
                <a:solidFill>
                  <a:srgbClr val="FDFDFD"/>
                </a:solidFill>
                <a:latin typeface="Montserrat Bold"/>
                <a:ea typeface="Montserrat Bold"/>
                <a:cs typeface="Montserrat Bold"/>
                <a:sym typeface="Montserrat Bold"/>
              </a:rPr>
              <a:t>04 Data Cleaning</a:t>
            </a:r>
          </a:p>
        </p:txBody>
      </p:sp>
      <p:sp>
        <p:nvSpPr>
          <p:cNvPr id="9" name="Freeform 9">
            <a:extLst>
              <a:ext uri="{FF2B5EF4-FFF2-40B4-BE49-F238E27FC236}">
                <a16:creationId xmlns:a16="http://schemas.microsoft.com/office/drawing/2014/main" id="{3E3030CB-A71B-6622-16EF-99D69C90F3A1}"/>
              </a:ext>
            </a:extLst>
          </p:cNvPr>
          <p:cNvSpPr/>
          <p:nvPr/>
        </p:nvSpPr>
        <p:spPr>
          <a:xfrm>
            <a:off x="8079606" y="4316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B0E7D879-14E3-E79D-E46C-0F9714958465}"/>
              </a:ext>
            </a:extLst>
          </p:cNvPr>
          <p:cNvSpPr txBox="1"/>
          <p:nvPr/>
        </p:nvSpPr>
        <p:spPr>
          <a:xfrm>
            <a:off x="9856128" y="994217"/>
            <a:ext cx="5768345" cy="340478"/>
          </a:xfrm>
          <a:prstGeom prst="rect">
            <a:avLst/>
          </a:prstGeom>
        </p:spPr>
        <p:txBody>
          <a:bodyPr lIns="0" tIns="0" rIns="0" bIns="0" rtlCol="0" anchor="t">
            <a:spAutoFit/>
          </a:bodyPr>
          <a:lstStyle/>
          <a:p>
            <a:pPr algn="l">
              <a:lnSpc>
                <a:spcPts val="2775"/>
              </a:lnSpc>
            </a:pPr>
            <a:r>
              <a:rPr lang="en-US" sz="1982" spc="-39" dirty="0">
                <a:solidFill>
                  <a:schemeClr val="bg1">
                    <a:lumMod val="85000"/>
                  </a:schemeClr>
                </a:solidFill>
                <a:latin typeface="Poppins"/>
                <a:cs typeface="Poppins"/>
                <a:sym typeface="Poppins"/>
              </a:rPr>
              <a:t>Loaded Data</a:t>
            </a:r>
          </a:p>
        </p:txBody>
      </p:sp>
      <p:sp>
        <p:nvSpPr>
          <p:cNvPr id="11" name="TextBox 11">
            <a:extLst>
              <a:ext uri="{FF2B5EF4-FFF2-40B4-BE49-F238E27FC236}">
                <a16:creationId xmlns:a16="http://schemas.microsoft.com/office/drawing/2014/main" id="{862996A9-541A-7220-CECE-94EF18C22E4C}"/>
              </a:ext>
            </a:extLst>
          </p:cNvPr>
          <p:cNvSpPr txBox="1"/>
          <p:nvPr/>
        </p:nvSpPr>
        <p:spPr>
          <a:xfrm>
            <a:off x="8196089" y="692350"/>
            <a:ext cx="1134140" cy="801632"/>
          </a:xfrm>
          <a:prstGeom prst="rect">
            <a:avLst/>
          </a:prstGeom>
        </p:spPr>
        <p:txBody>
          <a:bodyPr wrap="square"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01</a:t>
            </a:r>
          </a:p>
        </p:txBody>
      </p:sp>
      <p:sp>
        <p:nvSpPr>
          <p:cNvPr id="12" name="Freeform 12">
            <a:extLst>
              <a:ext uri="{FF2B5EF4-FFF2-40B4-BE49-F238E27FC236}">
                <a16:creationId xmlns:a16="http://schemas.microsoft.com/office/drawing/2014/main" id="{5CE2342B-99DB-5BE7-2478-BDBEE1DFB143}"/>
              </a:ext>
            </a:extLst>
          </p:cNvPr>
          <p:cNvSpPr/>
          <p:nvPr/>
        </p:nvSpPr>
        <p:spPr>
          <a:xfrm>
            <a:off x="8908217" y="4158844"/>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0F3D7AF7-791F-85B8-B5F5-BA3E38F31395}"/>
              </a:ext>
            </a:extLst>
          </p:cNvPr>
          <p:cNvSpPr txBox="1"/>
          <p:nvPr/>
        </p:nvSpPr>
        <p:spPr>
          <a:xfrm>
            <a:off x="9053275" y="447015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03</a:t>
            </a:r>
          </a:p>
        </p:txBody>
      </p:sp>
      <p:sp>
        <p:nvSpPr>
          <p:cNvPr id="14" name="Freeform 14">
            <a:extLst>
              <a:ext uri="{FF2B5EF4-FFF2-40B4-BE49-F238E27FC236}">
                <a16:creationId xmlns:a16="http://schemas.microsoft.com/office/drawing/2014/main" id="{2192DE22-7403-AA8B-B39A-639134AAD102}"/>
              </a:ext>
            </a:extLst>
          </p:cNvPr>
          <p:cNvSpPr/>
          <p:nvPr/>
        </p:nvSpPr>
        <p:spPr>
          <a:xfrm>
            <a:off x="8804176" y="60302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a:extLst>
              <a:ext uri="{FF2B5EF4-FFF2-40B4-BE49-F238E27FC236}">
                <a16:creationId xmlns:a16="http://schemas.microsoft.com/office/drawing/2014/main" id="{9D206F13-2A57-6F27-CDC9-74D9763E1C06}"/>
              </a:ext>
            </a:extLst>
          </p:cNvPr>
          <p:cNvSpPr txBox="1"/>
          <p:nvPr/>
        </p:nvSpPr>
        <p:spPr>
          <a:xfrm>
            <a:off x="10970648" y="4748510"/>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Handled Missing Values</a:t>
            </a:r>
          </a:p>
        </p:txBody>
      </p:sp>
      <p:sp>
        <p:nvSpPr>
          <p:cNvPr id="16" name="TextBox 16">
            <a:extLst>
              <a:ext uri="{FF2B5EF4-FFF2-40B4-BE49-F238E27FC236}">
                <a16:creationId xmlns:a16="http://schemas.microsoft.com/office/drawing/2014/main" id="{E1669358-97A9-A236-885E-BBE1776A670A}"/>
              </a:ext>
            </a:extLst>
          </p:cNvPr>
          <p:cNvSpPr txBox="1"/>
          <p:nvPr/>
        </p:nvSpPr>
        <p:spPr>
          <a:xfrm>
            <a:off x="8936792" y="63034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04</a:t>
            </a:r>
          </a:p>
        </p:txBody>
      </p:sp>
      <p:sp>
        <p:nvSpPr>
          <p:cNvPr id="17" name="Freeform 17">
            <a:extLst>
              <a:ext uri="{FF2B5EF4-FFF2-40B4-BE49-F238E27FC236}">
                <a16:creationId xmlns:a16="http://schemas.microsoft.com/office/drawing/2014/main" id="{2E469300-88C8-4A27-B8D2-15DDD2694D35}"/>
              </a:ext>
            </a:extLst>
          </p:cNvPr>
          <p:cNvSpPr/>
          <p:nvPr/>
        </p:nvSpPr>
        <p:spPr>
          <a:xfrm>
            <a:off x="8196089" y="799368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F1393070-9339-A962-C33F-6AAE6A39D423}"/>
              </a:ext>
            </a:extLst>
          </p:cNvPr>
          <p:cNvSpPr txBox="1"/>
          <p:nvPr/>
        </p:nvSpPr>
        <p:spPr>
          <a:xfrm>
            <a:off x="10733256" y="6569909"/>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Created New Columns</a:t>
            </a:r>
          </a:p>
        </p:txBody>
      </p:sp>
      <p:sp>
        <p:nvSpPr>
          <p:cNvPr id="19" name="TextBox 19">
            <a:extLst>
              <a:ext uri="{FF2B5EF4-FFF2-40B4-BE49-F238E27FC236}">
                <a16:creationId xmlns:a16="http://schemas.microsoft.com/office/drawing/2014/main" id="{7D4A7244-559A-A1DD-3DB5-4D8F4FB29F58}"/>
              </a:ext>
            </a:extLst>
          </p:cNvPr>
          <p:cNvSpPr txBox="1"/>
          <p:nvPr/>
        </p:nvSpPr>
        <p:spPr>
          <a:xfrm>
            <a:off x="8341147" y="8266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id="20" name="Group 20">
            <a:extLst>
              <a:ext uri="{FF2B5EF4-FFF2-40B4-BE49-F238E27FC236}">
                <a16:creationId xmlns:a16="http://schemas.microsoft.com/office/drawing/2014/main" id="{FFAECE2F-81AB-2220-E650-D11821FC8B87}"/>
              </a:ext>
            </a:extLst>
          </p:cNvPr>
          <p:cNvGrpSpPr/>
          <p:nvPr/>
        </p:nvGrpSpPr>
        <p:grpSpPr>
          <a:xfrm>
            <a:off x="7996115" y="2789382"/>
            <a:ext cx="373607" cy="373607"/>
            <a:chOff x="0" y="0"/>
            <a:chExt cx="812800" cy="812800"/>
          </a:xfrm>
        </p:grpSpPr>
        <p:sp>
          <p:nvSpPr>
            <p:cNvPr id="21" name="Freeform 21">
              <a:extLst>
                <a:ext uri="{FF2B5EF4-FFF2-40B4-BE49-F238E27FC236}">
                  <a16:creationId xmlns:a16="http://schemas.microsoft.com/office/drawing/2014/main" id="{22ED2FDE-209E-28BF-2528-F1D0A62669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2" name="TextBox 22">
              <a:extLst>
                <a:ext uri="{FF2B5EF4-FFF2-40B4-BE49-F238E27FC236}">
                  <a16:creationId xmlns:a16="http://schemas.microsoft.com/office/drawing/2014/main" id="{43026ED6-B49A-CBB8-C210-CE71B343B7EB}"/>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a:extLst>
              <a:ext uri="{FF2B5EF4-FFF2-40B4-BE49-F238E27FC236}">
                <a16:creationId xmlns:a16="http://schemas.microsoft.com/office/drawing/2014/main" id="{264AAD18-EB86-8F50-D469-E2817448ADA1}"/>
              </a:ext>
            </a:extLst>
          </p:cNvPr>
          <p:cNvGrpSpPr/>
          <p:nvPr/>
        </p:nvGrpSpPr>
        <p:grpSpPr>
          <a:xfrm>
            <a:off x="8335715" y="4769893"/>
            <a:ext cx="373607" cy="373607"/>
            <a:chOff x="0" y="0"/>
            <a:chExt cx="812800" cy="812800"/>
          </a:xfrm>
        </p:grpSpPr>
        <p:sp>
          <p:nvSpPr>
            <p:cNvPr id="24" name="Freeform 24">
              <a:extLst>
                <a:ext uri="{FF2B5EF4-FFF2-40B4-BE49-F238E27FC236}">
                  <a16:creationId xmlns:a16="http://schemas.microsoft.com/office/drawing/2014/main" id="{457A7050-E13D-AF87-9A4A-65B780ABB7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5" name="TextBox 25">
              <a:extLst>
                <a:ext uri="{FF2B5EF4-FFF2-40B4-BE49-F238E27FC236}">
                  <a16:creationId xmlns:a16="http://schemas.microsoft.com/office/drawing/2014/main" id="{AF8CE15B-1AB7-8C1C-8B4C-99B2A3291E4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a:extLst>
              <a:ext uri="{FF2B5EF4-FFF2-40B4-BE49-F238E27FC236}">
                <a16:creationId xmlns:a16="http://schemas.microsoft.com/office/drawing/2014/main" id="{4F4BCC3D-67D4-B004-5F81-383BCE410FE3}"/>
              </a:ext>
            </a:extLst>
          </p:cNvPr>
          <p:cNvGrpSpPr/>
          <p:nvPr/>
        </p:nvGrpSpPr>
        <p:grpSpPr>
          <a:xfrm>
            <a:off x="7429796" y="8519009"/>
            <a:ext cx="373607" cy="373607"/>
            <a:chOff x="0" y="0"/>
            <a:chExt cx="812800" cy="812800"/>
          </a:xfrm>
        </p:grpSpPr>
        <p:sp>
          <p:nvSpPr>
            <p:cNvPr id="27" name="Freeform 27">
              <a:extLst>
                <a:ext uri="{FF2B5EF4-FFF2-40B4-BE49-F238E27FC236}">
                  <a16:creationId xmlns:a16="http://schemas.microsoft.com/office/drawing/2014/main" id="{7A04B480-7654-638E-DC0A-D603BA385C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8" name="TextBox 28">
              <a:extLst>
                <a:ext uri="{FF2B5EF4-FFF2-40B4-BE49-F238E27FC236}">
                  <a16:creationId xmlns:a16="http://schemas.microsoft.com/office/drawing/2014/main" id="{162B79EA-2B18-3AD4-7C2A-A77F4EF3AB72}"/>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a:extLst>
              <a:ext uri="{FF2B5EF4-FFF2-40B4-BE49-F238E27FC236}">
                <a16:creationId xmlns:a16="http://schemas.microsoft.com/office/drawing/2014/main" id="{902CEFE6-3CD3-14EF-B754-CEDEE6834E35}"/>
              </a:ext>
            </a:extLst>
          </p:cNvPr>
          <p:cNvGrpSpPr/>
          <p:nvPr/>
        </p:nvGrpSpPr>
        <p:grpSpPr>
          <a:xfrm>
            <a:off x="8154343" y="6555524"/>
            <a:ext cx="373607" cy="373607"/>
            <a:chOff x="0" y="0"/>
            <a:chExt cx="812800" cy="812800"/>
          </a:xfrm>
        </p:grpSpPr>
        <p:sp>
          <p:nvSpPr>
            <p:cNvPr id="30" name="Freeform 30">
              <a:extLst>
                <a:ext uri="{FF2B5EF4-FFF2-40B4-BE49-F238E27FC236}">
                  <a16:creationId xmlns:a16="http://schemas.microsoft.com/office/drawing/2014/main" id="{19B37ADB-488B-7E49-FA08-358D0BDAFD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1" name="TextBox 31">
              <a:extLst>
                <a:ext uri="{FF2B5EF4-FFF2-40B4-BE49-F238E27FC236}">
                  <a16:creationId xmlns:a16="http://schemas.microsoft.com/office/drawing/2014/main" id="{7B0F857E-A9EB-869C-CFDD-94866FE593D2}"/>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a:extLst>
              <a:ext uri="{FF2B5EF4-FFF2-40B4-BE49-F238E27FC236}">
                <a16:creationId xmlns:a16="http://schemas.microsoft.com/office/drawing/2014/main" id="{181F9CC1-831F-F301-BEF9-520AE6AB6EB3}"/>
              </a:ext>
            </a:extLst>
          </p:cNvPr>
          <p:cNvGrpSpPr/>
          <p:nvPr/>
        </p:nvGrpSpPr>
        <p:grpSpPr>
          <a:xfrm>
            <a:off x="7223942" y="1015599"/>
            <a:ext cx="373607" cy="373607"/>
            <a:chOff x="0" y="0"/>
            <a:chExt cx="812800" cy="812800"/>
          </a:xfrm>
        </p:grpSpPr>
        <p:sp>
          <p:nvSpPr>
            <p:cNvPr id="33" name="Freeform 33">
              <a:extLst>
                <a:ext uri="{FF2B5EF4-FFF2-40B4-BE49-F238E27FC236}">
                  <a16:creationId xmlns:a16="http://schemas.microsoft.com/office/drawing/2014/main" id="{64AB318B-BF54-72FC-A7EA-98C44108A7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4" name="TextBox 34">
              <a:extLst>
                <a:ext uri="{FF2B5EF4-FFF2-40B4-BE49-F238E27FC236}">
                  <a16:creationId xmlns:a16="http://schemas.microsoft.com/office/drawing/2014/main" id="{7F842ECE-9605-DB58-2435-72D7C6F63592}"/>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Freeform 35">
            <a:extLst>
              <a:ext uri="{FF2B5EF4-FFF2-40B4-BE49-F238E27FC236}">
                <a16:creationId xmlns:a16="http://schemas.microsoft.com/office/drawing/2014/main" id="{1472BDB0-760A-526D-F46E-61592B52193B}"/>
              </a:ext>
            </a:extLst>
          </p:cNvPr>
          <p:cNvSpPr/>
          <p:nvPr/>
        </p:nvSpPr>
        <p:spPr>
          <a:xfrm>
            <a:off x="8709322" y="226405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a:extLst>
              <a:ext uri="{FF2B5EF4-FFF2-40B4-BE49-F238E27FC236}">
                <a16:creationId xmlns:a16="http://schemas.microsoft.com/office/drawing/2014/main" id="{6439719F-1E54-2D9F-1C49-00C1D3C5C577}"/>
              </a:ext>
            </a:extLst>
          </p:cNvPr>
          <p:cNvSpPr txBox="1"/>
          <p:nvPr/>
        </p:nvSpPr>
        <p:spPr>
          <a:xfrm>
            <a:off x="8854380" y="25372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02</a:t>
            </a:r>
          </a:p>
        </p:txBody>
      </p:sp>
      <p:sp>
        <p:nvSpPr>
          <p:cNvPr id="37" name="TextBox 37">
            <a:extLst>
              <a:ext uri="{FF2B5EF4-FFF2-40B4-BE49-F238E27FC236}">
                <a16:creationId xmlns:a16="http://schemas.microsoft.com/office/drawing/2014/main" id="{DD3F2D73-7D22-4C1F-E8FD-EB639EBB7B81}"/>
              </a:ext>
            </a:extLst>
          </p:cNvPr>
          <p:cNvSpPr txBox="1"/>
          <p:nvPr/>
        </p:nvSpPr>
        <p:spPr>
          <a:xfrm>
            <a:off x="10533628" y="280376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Removed Duplicates &amp; Irrelevant Records</a:t>
            </a:r>
          </a:p>
        </p:txBody>
      </p:sp>
      <p:sp>
        <p:nvSpPr>
          <p:cNvPr id="38" name="TextBox 38">
            <a:extLst>
              <a:ext uri="{FF2B5EF4-FFF2-40B4-BE49-F238E27FC236}">
                <a16:creationId xmlns:a16="http://schemas.microsoft.com/office/drawing/2014/main" id="{0ADD57DC-BB28-5A23-AC04-C6CB4E82C625}"/>
              </a:ext>
            </a:extLst>
          </p:cNvPr>
          <p:cNvSpPr txBox="1"/>
          <p:nvPr/>
        </p:nvSpPr>
        <p:spPr>
          <a:xfrm>
            <a:off x="10187415" y="8497626"/>
            <a:ext cx="5768345" cy="340478"/>
          </a:xfrm>
          <a:prstGeom prst="rect">
            <a:avLst/>
          </a:prstGeom>
        </p:spPr>
        <p:txBody>
          <a:bodyPr lIns="0" tIns="0" rIns="0" bIns="0" rtlCol="0" anchor="t">
            <a:spAutoFit/>
          </a:bodyPr>
          <a:lstStyle/>
          <a:p>
            <a:pPr>
              <a:lnSpc>
                <a:spcPts val="2775"/>
              </a:lnSpc>
            </a:pPr>
            <a:r>
              <a:rPr lang="en-US" sz="1982" spc="-39" dirty="0">
                <a:solidFill>
                  <a:srgbClr val="273F5B"/>
                </a:solidFill>
                <a:latin typeface="Poppins"/>
                <a:cs typeface="Poppins"/>
                <a:sym typeface="Poppins"/>
              </a:rPr>
              <a:t>Built Dimensional Tables</a:t>
            </a:r>
          </a:p>
        </p:txBody>
      </p:sp>
      <p:sp>
        <p:nvSpPr>
          <p:cNvPr id="39" name="TextBox 39">
            <a:extLst>
              <a:ext uri="{FF2B5EF4-FFF2-40B4-BE49-F238E27FC236}">
                <a16:creationId xmlns:a16="http://schemas.microsoft.com/office/drawing/2014/main" id="{366CF530-B4D1-8EEE-BCB4-CBD0CBE4372E}"/>
              </a:ext>
            </a:extLst>
          </p:cNvPr>
          <p:cNvSpPr txBox="1"/>
          <p:nvPr/>
        </p:nvSpPr>
        <p:spPr>
          <a:xfrm>
            <a:off x="1917458" y="5205112"/>
            <a:ext cx="5885945" cy="405100"/>
          </a:xfrm>
          <a:prstGeom prst="rect">
            <a:avLst/>
          </a:prstGeom>
        </p:spPr>
        <p:txBody>
          <a:bodyPr lIns="0" tIns="0" rIns="0" bIns="0" rtlCol="0" anchor="t">
            <a:spAutoFit/>
          </a:bodyPr>
          <a:lstStyle/>
          <a:p>
            <a:pPr algn="l">
              <a:lnSpc>
                <a:spcPts val="3122"/>
              </a:lnSpc>
            </a:pPr>
            <a:r>
              <a:rPr lang="en-US" sz="2230" spc="-44">
                <a:solidFill>
                  <a:srgbClr val="FDFDFD"/>
                </a:solidFill>
                <a:latin typeface="Poppins"/>
                <a:ea typeface="Poppins"/>
                <a:cs typeface="Poppins"/>
                <a:sym typeface="Poppins"/>
              </a:rPr>
              <a:t>Using Power Query</a:t>
            </a:r>
          </a:p>
        </p:txBody>
      </p:sp>
    </p:spTree>
    <p:extLst>
      <p:ext uri="{BB962C8B-B14F-4D97-AF65-F5344CB8AC3E}">
        <p14:creationId xmlns:p14="http://schemas.microsoft.com/office/powerpoint/2010/main" val="58453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3F5B"/>
        </a:solidFill>
        <a:effectLst/>
      </p:bgPr>
    </p:bg>
    <p:spTree>
      <p:nvGrpSpPr>
        <p:cNvPr id="1" name=""/>
        <p:cNvGrpSpPr/>
        <p:nvPr/>
      </p:nvGrpSpPr>
      <p:grpSpPr>
        <a:xfrm>
          <a:off x="0" y="0"/>
          <a:ext cx="0" cy="0"/>
          <a:chOff x="0" y="0"/>
          <a:chExt cx="0" cy="0"/>
        </a:xfrm>
      </p:grpSpPr>
      <p:sp>
        <p:nvSpPr>
          <p:cNvPr id="2" name="Freeform 2"/>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1450" y="1095375"/>
            <a:ext cx="9611021" cy="5107041"/>
            <a:chOff x="0" y="0"/>
            <a:chExt cx="2557193" cy="1358824"/>
          </a:xfrm>
        </p:grpSpPr>
        <p:sp>
          <p:nvSpPr>
            <p:cNvPr id="4" name="Freeform 4"/>
            <p:cNvSpPr/>
            <p:nvPr/>
          </p:nvSpPr>
          <p:spPr>
            <a:xfrm>
              <a:off x="0" y="0"/>
              <a:ext cx="2557193" cy="1358824"/>
            </a:xfrm>
            <a:custGeom>
              <a:avLst/>
              <a:gdLst/>
              <a:ahLst/>
              <a:cxnLst/>
              <a:rect l="l" t="t" r="r" b="b"/>
              <a:pathLst>
                <a:path w="2557193" h="1358824">
                  <a:moveTo>
                    <a:pt x="35443" y="0"/>
                  </a:moveTo>
                  <a:lnTo>
                    <a:pt x="2521750" y="0"/>
                  </a:lnTo>
                  <a:cubicBezTo>
                    <a:pt x="2541325" y="0"/>
                    <a:pt x="2557193" y="15868"/>
                    <a:pt x="2557193" y="35443"/>
                  </a:cubicBezTo>
                  <a:lnTo>
                    <a:pt x="2557193" y="1323381"/>
                  </a:lnTo>
                  <a:cubicBezTo>
                    <a:pt x="2557193" y="1342956"/>
                    <a:pt x="2541325" y="1358824"/>
                    <a:pt x="2521750" y="1358824"/>
                  </a:cubicBezTo>
                  <a:lnTo>
                    <a:pt x="35443" y="1358824"/>
                  </a:lnTo>
                  <a:cubicBezTo>
                    <a:pt x="15868" y="1358824"/>
                    <a:pt x="0" y="1342956"/>
                    <a:pt x="0" y="1323381"/>
                  </a:cubicBezTo>
                  <a:lnTo>
                    <a:pt x="0" y="35443"/>
                  </a:lnTo>
                  <a:cubicBezTo>
                    <a:pt x="0" y="15868"/>
                    <a:pt x="15868" y="0"/>
                    <a:pt x="35443" y="0"/>
                  </a:cubicBezTo>
                  <a:close/>
                </a:path>
              </a:pathLst>
            </a:custGeom>
            <a:solidFill>
              <a:srgbClr val="0E2643"/>
            </a:solidFill>
          </p:spPr>
          <p:txBody>
            <a:bodyPr/>
            <a:lstStyle/>
            <a:p>
              <a:endParaRPr lang="en-US"/>
            </a:p>
          </p:txBody>
        </p:sp>
        <p:sp>
          <p:nvSpPr>
            <p:cNvPr id="5" name="TextBox 5"/>
            <p:cNvSpPr txBox="1"/>
            <p:nvPr/>
          </p:nvSpPr>
          <p:spPr>
            <a:xfrm>
              <a:off x="0" y="-38100"/>
              <a:ext cx="2557193" cy="139692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6" name="Group 6"/>
          <p:cNvGrpSpPr/>
          <p:nvPr/>
        </p:nvGrpSpPr>
        <p:grpSpPr>
          <a:xfrm>
            <a:off x="-2123887" y="-2346523"/>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573718" y="7940477"/>
            <a:ext cx="4693046" cy="46930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594816" y="4958354"/>
            <a:ext cx="9559834" cy="5107041"/>
            <a:chOff x="0" y="0"/>
            <a:chExt cx="2543574" cy="1358824"/>
          </a:xfrm>
        </p:grpSpPr>
        <p:sp>
          <p:nvSpPr>
            <p:cNvPr id="13" name="Freeform 13"/>
            <p:cNvSpPr/>
            <p:nvPr/>
          </p:nvSpPr>
          <p:spPr>
            <a:xfrm>
              <a:off x="0" y="0"/>
              <a:ext cx="2543574" cy="1358824"/>
            </a:xfrm>
            <a:custGeom>
              <a:avLst/>
              <a:gdLst/>
              <a:ahLst/>
              <a:cxnLst/>
              <a:rect l="l" t="t" r="r" b="b"/>
              <a:pathLst>
                <a:path w="2543574" h="1358824">
                  <a:moveTo>
                    <a:pt x="35633" y="0"/>
                  </a:moveTo>
                  <a:lnTo>
                    <a:pt x="2507941" y="0"/>
                  </a:lnTo>
                  <a:cubicBezTo>
                    <a:pt x="2517391" y="0"/>
                    <a:pt x="2526455" y="3754"/>
                    <a:pt x="2533137" y="10437"/>
                  </a:cubicBezTo>
                  <a:cubicBezTo>
                    <a:pt x="2539820" y="17119"/>
                    <a:pt x="2543574" y="26182"/>
                    <a:pt x="2543574" y="35633"/>
                  </a:cubicBezTo>
                  <a:lnTo>
                    <a:pt x="2543574" y="1323192"/>
                  </a:lnTo>
                  <a:cubicBezTo>
                    <a:pt x="2543574" y="1332642"/>
                    <a:pt x="2539820" y="1341705"/>
                    <a:pt x="2533137" y="1348388"/>
                  </a:cubicBezTo>
                  <a:cubicBezTo>
                    <a:pt x="2526455" y="1355070"/>
                    <a:pt x="2517391" y="1358824"/>
                    <a:pt x="2507941" y="1358824"/>
                  </a:cubicBezTo>
                  <a:lnTo>
                    <a:pt x="35633" y="1358824"/>
                  </a:lnTo>
                  <a:cubicBezTo>
                    <a:pt x="26182" y="1358824"/>
                    <a:pt x="17119" y="1355070"/>
                    <a:pt x="10437" y="1348388"/>
                  </a:cubicBezTo>
                  <a:cubicBezTo>
                    <a:pt x="3754" y="1341705"/>
                    <a:pt x="0" y="1332642"/>
                    <a:pt x="0" y="1323192"/>
                  </a:cubicBezTo>
                  <a:lnTo>
                    <a:pt x="0" y="35633"/>
                  </a:lnTo>
                  <a:cubicBezTo>
                    <a:pt x="0" y="26182"/>
                    <a:pt x="3754" y="17119"/>
                    <a:pt x="10437" y="10437"/>
                  </a:cubicBezTo>
                  <a:cubicBezTo>
                    <a:pt x="17119" y="3754"/>
                    <a:pt x="26182" y="0"/>
                    <a:pt x="35633" y="0"/>
                  </a:cubicBezTo>
                  <a:close/>
                </a:path>
              </a:pathLst>
            </a:custGeom>
            <a:solidFill>
              <a:srgbClr val="0E2643"/>
            </a:solidFill>
            <a:ln cap="rnd">
              <a:noFill/>
              <a:prstDash val="solid"/>
              <a:round/>
            </a:ln>
          </p:spPr>
          <p:txBody>
            <a:bodyPr/>
            <a:lstStyle/>
            <a:p>
              <a:endParaRPr lang="en-US"/>
            </a:p>
          </p:txBody>
        </p:sp>
        <p:sp>
          <p:nvSpPr>
            <p:cNvPr id="14" name="TextBox 14"/>
            <p:cNvSpPr txBox="1"/>
            <p:nvPr/>
          </p:nvSpPr>
          <p:spPr>
            <a:xfrm>
              <a:off x="0" y="-38100"/>
              <a:ext cx="2543574" cy="1396924"/>
            </a:xfrm>
            <a:prstGeom prst="rect">
              <a:avLst/>
            </a:prstGeom>
          </p:spPr>
          <p:txBody>
            <a:bodyPr lIns="50800" tIns="50800" rIns="50800" bIns="50800" rtlCol="0" anchor="ctr"/>
            <a:lstStyle/>
            <a:p>
              <a:pPr marL="0" lvl="0" indent="0" algn="ctr">
                <a:lnSpc>
                  <a:spcPts val="2659"/>
                </a:lnSpc>
                <a:spcBef>
                  <a:spcPct val="0"/>
                </a:spcBef>
              </a:pPr>
              <a:endParaRPr/>
            </a:p>
            <a:p>
              <a:pPr marL="0" lvl="0" indent="0" algn="ctr">
                <a:lnSpc>
                  <a:spcPts val="2659"/>
                </a:lnSpc>
                <a:spcBef>
                  <a:spcPct val="0"/>
                </a:spcBef>
              </a:pPr>
              <a:endParaRPr/>
            </a:p>
          </p:txBody>
        </p:sp>
      </p:grpSp>
      <p:sp>
        <p:nvSpPr>
          <p:cNvPr id="15" name="Freeform 15"/>
          <p:cNvSpPr/>
          <p:nvPr/>
        </p:nvSpPr>
        <p:spPr>
          <a:xfrm>
            <a:off x="313681" y="1241250"/>
            <a:ext cx="9326559" cy="4796242"/>
          </a:xfrm>
          <a:custGeom>
            <a:avLst/>
            <a:gdLst/>
            <a:ahLst/>
            <a:cxnLst/>
            <a:rect l="l" t="t" r="r" b="b"/>
            <a:pathLst>
              <a:path w="9326559" h="4796242">
                <a:moveTo>
                  <a:pt x="0" y="0"/>
                </a:moveTo>
                <a:lnTo>
                  <a:pt x="9326559" y="0"/>
                </a:lnTo>
                <a:lnTo>
                  <a:pt x="9326559" y="4796241"/>
                </a:lnTo>
                <a:lnTo>
                  <a:pt x="0" y="4796241"/>
                </a:lnTo>
                <a:lnTo>
                  <a:pt x="0" y="0"/>
                </a:lnTo>
                <a:close/>
              </a:path>
            </a:pathLst>
          </a:custGeom>
          <a:blipFill>
            <a:blip r:embed="rId3"/>
            <a:stretch>
              <a:fillRect l="-8729" b="-1486"/>
            </a:stretch>
          </a:blipFill>
        </p:spPr>
        <p:txBody>
          <a:bodyPr/>
          <a:lstStyle/>
          <a:p>
            <a:endParaRPr lang="en-US"/>
          </a:p>
        </p:txBody>
      </p:sp>
      <p:sp>
        <p:nvSpPr>
          <p:cNvPr id="16" name="Freeform 16"/>
          <p:cNvSpPr/>
          <p:nvPr/>
        </p:nvSpPr>
        <p:spPr>
          <a:xfrm>
            <a:off x="8699209" y="5104228"/>
            <a:ext cx="9366112" cy="4796242"/>
          </a:xfrm>
          <a:custGeom>
            <a:avLst/>
            <a:gdLst/>
            <a:ahLst/>
            <a:cxnLst/>
            <a:rect l="l" t="t" r="r" b="b"/>
            <a:pathLst>
              <a:path w="9366112" h="4796242">
                <a:moveTo>
                  <a:pt x="0" y="0"/>
                </a:moveTo>
                <a:lnTo>
                  <a:pt x="9366112" y="0"/>
                </a:lnTo>
                <a:lnTo>
                  <a:pt x="9366112" y="4796242"/>
                </a:lnTo>
                <a:lnTo>
                  <a:pt x="0" y="4796242"/>
                </a:lnTo>
                <a:lnTo>
                  <a:pt x="0" y="0"/>
                </a:lnTo>
                <a:close/>
              </a:path>
            </a:pathLst>
          </a:custGeom>
          <a:blipFill>
            <a:blip r:embed="rId4"/>
            <a:stretch>
              <a:fillRect l="-6626" t="-1144" b="-1144"/>
            </a:stretch>
          </a:blipFill>
        </p:spPr>
        <p:txBody>
          <a:bodyPr/>
          <a:lstStyle/>
          <a:p>
            <a:endParaRPr lang="en-US"/>
          </a:p>
        </p:txBody>
      </p:sp>
      <p:grpSp>
        <p:nvGrpSpPr>
          <p:cNvPr id="17" name="Group 17"/>
          <p:cNvGrpSpPr/>
          <p:nvPr/>
        </p:nvGrpSpPr>
        <p:grpSpPr>
          <a:xfrm>
            <a:off x="8270255" y="1820336"/>
            <a:ext cx="1290467" cy="3435996"/>
            <a:chOff x="0" y="0"/>
            <a:chExt cx="339876" cy="904954"/>
          </a:xfrm>
          <a:effectLst>
            <a:glow rad="63500">
              <a:schemeClr val="accent2">
                <a:satMod val="175000"/>
                <a:alpha val="40000"/>
              </a:schemeClr>
            </a:glow>
          </a:effectLst>
        </p:grpSpPr>
        <p:sp>
          <p:nvSpPr>
            <p:cNvPr id="18" name="Freeform 18"/>
            <p:cNvSpPr/>
            <p:nvPr/>
          </p:nvSpPr>
          <p:spPr>
            <a:xfrm>
              <a:off x="0" y="0"/>
              <a:ext cx="339876" cy="904954"/>
            </a:xfrm>
            <a:custGeom>
              <a:avLst/>
              <a:gdLst/>
              <a:ahLst/>
              <a:cxnLst/>
              <a:rect l="l" t="t" r="r" b="b"/>
              <a:pathLst>
                <a:path w="339876" h="904954">
                  <a:moveTo>
                    <a:pt x="169938" y="0"/>
                  </a:moveTo>
                  <a:lnTo>
                    <a:pt x="169938" y="0"/>
                  </a:lnTo>
                  <a:cubicBezTo>
                    <a:pt x="263792" y="0"/>
                    <a:pt x="339876" y="76084"/>
                    <a:pt x="339876" y="169938"/>
                  </a:cubicBezTo>
                  <a:lnTo>
                    <a:pt x="339876" y="735016"/>
                  </a:lnTo>
                  <a:cubicBezTo>
                    <a:pt x="339876" y="828870"/>
                    <a:pt x="263792" y="904954"/>
                    <a:pt x="169938" y="904954"/>
                  </a:cubicBezTo>
                  <a:lnTo>
                    <a:pt x="169938" y="904954"/>
                  </a:lnTo>
                  <a:cubicBezTo>
                    <a:pt x="76084" y="904954"/>
                    <a:pt x="0" y="828870"/>
                    <a:pt x="0" y="735016"/>
                  </a:cubicBezTo>
                  <a:lnTo>
                    <a:pt x="0" y="169938"/>
                  </a:lnTo>
                  <a:cubicBezTo>
                    <a:pt x="0" y="76084"/>
                    <a:pt x="76084" y="0"/>
                    <a:pt x="169938" y="0"/>
                  </a:cubicBezTo>
                  <a:close/>
                </a:path>
              </a:pathLst>
            </a:custGeom>
            <a:solidFill>
              <a:srgbClr val="000000">
                <a:alpha val="0"/>
              </a:srgbClr>
            </a:solidFill>
            <a:ln w="28575" cap="rnd">
              <a:solidFill>
                <a:srgbClr val="CC4646"/>
              </a:solidFill>
              <a:prstDash val="solid"/>
              <a:round/>
            </a:ln>
          </p:spPr>
          <p:txBody>
            <a:bodyPr/>
            <a:lstStyle/>
            <a:p>
              <a:endParaRPr lang="en-US"/>
            </a:p>
          </p:txBody>
        </p:sp>
        <p:sp>
          <p:nvSpPr>
            <p:cNvPr id="19" name="TextBox 19"/>
            <p:cNvSpPr txBox="1"/>
            <p:nvPr/>
          </p:nvSpPr>
          <p:spPr>
            <a:xfrm>
              <a:off x="0" y="-38100"/>
              <a:ext cx="339876" cy="943054"/>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49985" y="34989"/>
            <a:ext cx="7453950" cy="877361"/>
          </a:xfrm>
          <a:prstGeom prst="rect">
            <a:avLst/>
          </a:prstGeom>
        </p:spPr>
        <p:txBody>
          <a:bodyPr lIns="0" tIns="0" rIns="0" bIns="0" rtlCol="0" anchor="t">
            <a:spAutoFit/>
          </a:bodyPr>
          <a:lstStyle/>
          <a:p>
            <a:pPr marL="0" lvl="0" indent="0" algn="ctr">
              <a:lnSpc>
                <a:spcPts val="7291"/>
              </a:lnSpc>
              <a:spcBef>
                <a:spcPct val="0"/>
              </a:spcBef>
            </a:pPr>
            <a:r>
              <a:rPr lang="en-US" sz="5208" b="1">
                <a:solidFill>
                  <a:srgbClr val="FDFDFD"/>
                </a:solidFill>
                <a:latin typeface="Montserrat Bold"/>
                <a:ea typeface="Montserrat Bold"/>
                <a:cs typeface="Montserrat Bold"/>
                <a:sym typeface="Montserrat Bold"/>
              </a:rPr>
              <a:t>Before</a:t>
            </a:r>
          </a:p>
        </p:txBody>
      </p:sp>
      <p:sp>
        <p:nvSpPr>
          <p:cNvPr id="21" name="TextBox 21"/>
          <p:cNvSpPr txBox="1"/>
          <p:nvPr/>
        </p:nvSpPr>
        <p:spPr>
          <a:xfrm>
            <a:off x="9655290" y="3928433"/>
            <a:ext cx="7453950" cy="877361"/>
          </a:xfrm>
          <a:prstGeom prst="rect">
            <a:avLst/>
          </a:prstGeom>
        </p:spPr>
        <p:txBody>
          <a:bodyPr lIns="0" tIns="0" rIns="0" bIns="0" rtlCol="0" anchor="t">
            <a:spAutoFit/>
          </a:bodyPr>
          <a:lstStyle/>
          <a:p>
            <a:pPr marL="0" lvl="0" indent="0" algn="ctr">
              <a:lnSpc>
                <a:spcPts val="7291"/>
              </a:lnSpc>
              <a:spcBef>
                <a:spcPct val="0"/>
              </a:spcBef>
            </a:pPr>
            <a:r>
              <a:rPr lang="en-US" sz="5208" b="1">
                <a:solidFill>
                  <a:srgbClr val="FDFDFD"/>
                </a:solidFill>
                <a:latin typeface="Montserrat Bold"/>
                <a:ea typeface="Montserrat Bold"/>
                <a:cs typeface="Montserrat Bold"/>
                <a:sym typeface="Montserrat Bold"/>
              </a:rPr>
              <a:t>After</a:t>
            </a:r>
          </a:p>
        </p:txBody>
      </p:sp>
      <p:grpSp>
        <p:nvGrpSpPr>
          <p:cNvPr id="22" name="Group 22"/>
          <p:cNvGrpSpPr/>
          <p:nvPr/>
        </p:nvGrpSpPr>
        <p:grpSpPr>
          <a:xfrm>
            <a:off x="16696238" y="5571802"/>
            <a:ext cx="1309729" cy="4233975"/>
            <a:chOff x="0" y="0"/>
            <a:chExt cx="344949" cy="1115121"/>
          </a:xfrm>
          <a:effectLst>
            <a:glow rad="63500">
              <a:schemeClr val="accent2">
                <a:satMod val="175000"/>
                <a:alpha val="40000"/>
              </a:schemeClr>
            </a:glow>
          </a:effectLst>
        </p:grpSpPr>
        <p:sp>
          <p:nvSpPr>
            <p:cNvPr id="23" name="Freeform 23"/>
            <p:cNvSpPr/>
            <p:nvPr/>
          </p:nvSpPr>
          <p:spPr>
            <a:xfrm>
              <a:off x="0" y="0"/>
              <a:ext cx="344949" cy="1115121"/>
            </a:xfrm>
            <a:custGeom>
              <a:avLst/>
              <a:gdLst/>
              <a:ahLst/>
              <a:cxnLst/>
              <a:rect l="l" t="t" r="r" b="b"/>
              <a:pathLst>
                <a:path w="344949" h="1115121">
                  <a:moveTo>
                    <a:pt x="172475" y="0"/>
                  </a:moveTo>
                  <a:lnTo>
                    <a:pt x="172475" y="0"/>
                  </a:lnTo>
                  <a:cubicBezTo>
                    <a:pt x="267730" y="0"/>
                    <a:pt x="344949" y="77219"/>
                    <a:pt x="344949" y="172475"/>
                  </a:cubicBezTo>
                  <a:lnTo>
                    <a:pt x="344949" y="942646"/>
                  </a:lnTo>
                  <a:cubicBezTo>
                    <a:pt x="344949" y="1037901"/>
                    <a:pt x="267730" y="1115121"/>
                    <a:pt x="172475" y="1115121"/>
                  </a:cubicBezTo>
                  <a:lnTo>
                    <a:pt x="172475" y="1115121"/>
                  </a:lnTo>
                  <a:cubicBezTo>
                    <a:pt x="77219" y="1115121"/>
                    <a:pt x="0" y="1037901"/>
                    <a:pt x="0" y="942646"/>
                  </a:cubicBezTo>
                  <a:lnTo>
                    <a:pt x="0" y="172475"/>
                  </a:lnTo>
                  <a:cubicBezTo>
                    <a:pt x="0" y="77219"/>
                    <a:pt x="77219" y="0"/>
                    <a:pt x="172475" y="0"/>
                  </a:cubicBezTo>
                  <a:close/>
                </a:path>
              </a:pathLst>
            </a:custGeom>
            <a:solidFill>
              <a:srgbClr val="000000">
                <a:alpha val="0"/>
              </a:srgbClr>
            </a:solidFill>
            <a:ln w="28575" cap="rnd">
              <a:solidFill>
                <a:srgbClr val="CC4646"/>
              </a:solidFill>
              <a:prstDash val="solid"/>
              <a:round/>
            </a:ln>
          </p:spPr>
          <p:txBody>
            <a:bodyPr/>
            <a:lstStyle/>
            <a:p>
              <a:endParaRPr lang="en-US"/>
            </a:p>
          </p:txBody>
        </p:sp>
        <p:sp>
          <p:nvSpPr>
            <p:cNvPr id="24" name="TextBox 24"/>
            <p:cNvSpPr txBox="1"/>
            <p:nvPr/>
          </p:nvSpPr>
          <p:spPr>
            <a:xfrm>
              <a:off x="0" y="-38100"/>
              <a:ext cx="344949" cy="1153221"/>
            </a:xfrm>
            <a:prstGeom prst="rect">
              <a:avLst/>
            </a:prstGeom>
          </p:spPr>
          <p:txBody>
            <a:bodyPr lIns="50800" tIns="50800" rIns="50800" bIns="50800" rtlCol="0" anchor="ctr"/>
            <a:lstStyle/>
            <a:p>
              <a:pPr algn="ctr">
                <a:lnSpc>
                  <a:spcPts val="2659"/>
                </a:lnSpc>
              </a:pPr>
              <a:endParaRPr/>
            </a:p>
          </p:txBody>
        </p:sp>
      </p:grpSp>
      <p:pic>
        <p:nvPicPr>
          <p:cNvPr id="28" name="Graphic 27" descr="Line arrow: Counter-clockwise curve with solid fill">
            <a:extLst>
              <a:ext uri="{FF2B5EF4-FFF2-40B4-BE49-F238E27FC236}">
                <a16:creationId xmlns:a16="http://schemas.microsoft.com/office/drawing/2014/main" id="{8BB7AD44-086A-965D-6135-306365EF60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846528" flipH="1">
            <a:off x="9840672" y="3080335"/>
            <a:ext cx="1679341" cy="15501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6" presetClass="emph" presetSubtype="0" fill="hold" nodeType="with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22"/>
                                        </p:tgtEl>
                                      </p:cBhvr>
                                    </p:animEffect>
                                    <p:animScale>
                                      <p:cBhvr>
                                        <p:cTn id="14"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17" name="Group 10">
            <a:extLst>
              <a:ext uri="{FF2B5EF4-FFF2-40B4-BE49-F238E27FC236}">
                <a16:creationId xmlns:a16="http://schemas.microsoft.com/office/drawing/2014/main" id="{1BAD98B1-A7DE-7F78-FB51-64D2DE4FB85D}"/>
              </a:ext>
            </a:extLst>
          </p:cNvPr>
          <p:cNvGrpSpPr/>
          <p:nvPr/>
        </p:nvGrpSpPr>
        <p:grpSpPr>
          <a:xfrm>
            <a:off x="9325860" y="1862457"/>
            <a:ext cx="8442590" cy="7248798"/>
            <a:chOff x="0" y="-38100"/>
            <a:chExt cx="2845173" cy="2480962"/>
          </a:xfrm>
        </p:grpSpPr>
        <p:sp>
          <p:nvSpPr>
            <p:cNvPr id="18" name="Freeform 11">
              <a:extLst>
                <a:ext uri="{FF2B5EF4-FFF2-40B4-BE49-F238E27FC236}">
                  <a16:creationId xmlns:a16="http://schemas.microsoft.com/office/drawing/2014/main" id="{3A07CC5A-CC02-58EB-31C2-1CABEA8F4F4D}"/>
                </a:ext>
              </a:extLst>
            </p:cNvPr>
            <p:cNvSpPr/>
            <p:nvPr/>
          </p:nvSpPr>
          <p:spPr>
            <a:xfrm>
              <a:off x="0" y="0"/>
              <a:ext cx="2845173" cy="2442862"/>
            </a:xfrm>
            <a:custGeom>
              <a:avLst/>
              <a:gdLst/>
              <a:ahLst/>
              <a:cxnLst/>
              <a:rect l="l" t="t" r="r" b="b"/>
              <a:pathLst>
                <a:path w="2845173" h="2442862">
                  <a:moveTo>
                    <a:pt x="22925" y="0"/>
                  </a:moveTo>
                  <a:lnTo>
                    <a:pt x="2822248" y="0"/>
                  </a:lnTo>
                  <a:cubicBezTo>
                    <a:pt x="2828328" y="0"/>
                    <a:pt x="2834159" y="2415"/>
                    <a:pt x="2838458" y="6715"/>
                  </a:cubicBezTo>
                  <a:cubicBezTo>
                    <a:pt x="2842758" y="11014"/>
                    <a:pt x="2845173" y="16845"/>
                    <a:pt x="2845173" y="22925"/>
                  </a:cubicBezTo>
                  <a:lnTo>
                    <a:pt x="2845173" y="2419937"/>
                  </a:lnTo>
                  <a:cubicBezTo>
                    <a:pt x="2845173" y="2426017"/>
                    <a:pt x="2842758" y="2431848"/>
                    <a:pt x="2838458" y="2436147"/>
                  </a:cubicBezTo>
                  <a:cubicBezTo>
                    <a:pt x="2834159" y="2440447"/>
                    <a:pt x="2828328" y="2442862"/>
                    <a:pt x="2822248" y="2442862"/>
                  </a:cubicBezTo>
                  <a:lnTo>
                    <a:pt x="22925" y="2442862"/>
                  </a:lnTo>
                  <a:cubicBezTo>
                    <a:pt x="10264" y="2442862"/>
                    <a:pt x="0" y="2432598"/>
                    <a:pt x="0" y="2419937"/>
                  </a:cubicBezTo>
                  <a:lnTo>
                    <a:pt x="0" y="22925"/>
                  </a:lnTo>
                  <a:cubicBezTo>
                    <a:pt x="0" y="16845"/>
                    <a:pt x="2415" y="11014"/>
                    <a:pt x="6715" y="6715"/>
                  </a:cubicBezTo>
                  <a:cubicBezTo>
                    <a:pt x="11014" y="2415"/>
                    <a:pt x="16845" y="0"/>
                    <a:pt x="22925"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19" name="TextBox 12">
              <a:extLst>
                <a:ext uri="{FF2B5EF4-FFF2-40B4-BE49-F238E27FC236}">
                  <a16:creationId xmlns:a16="http://schemas.microsoft.com/office/drawing/2014/main" id="{4E2C83AC-099C-B9C0-4B8D-4E47C3EC5B83}"/>
                </a:ext>
              </a:extLst>
            </p:cNvPr>
            <p:cNvSpPr txBox="1"/>
            <p:nvPr/>
          </p:nvSpPr>
          <p:spPr>
            <a:xfrm>
              <a:off x="0" y="-38100"/>
              <a:ext cx="2845173" cy="248096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 name="Group 2"/>
          <p:cNvGrpSpPr/>
          <p:nvPr/>
        </p:nvGrpSpPr>
        <p:grpSpPr>
          <a:xfrm>
            <a:off x="228600"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273F5B"/>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825377" y="9111255"/>
            <a:ext cx="4154377" cy="582587"/>
          </a:xfrm>
          <a:custGeom>
            <a:avLst/>
            <a:gdLst/>
            <a:ahLst/>
            <a:cxnLst/>
            <a:rect l="l" t="t" r="r" b="b"/>
            <a:pathLst>
              <a:path w="4154377" h="582587">
                <a:moveTo>
                  <a:pt x="0" y="0"/>
                </a:moveTo>
                <a:lnTo>
                  <a:pt x="4154377" y="0"/>
                </a:lnTo>
                <a:lnTo>
                  <a:pt x="4154377" y="582586"/>
                </a:lnTo>
                <a:lnTo>
                  <a:pt x="0" y="582586"/>
                </a:lnTo>
                <a:lnTo>
                  <a:pt x="0" y="0"/>
                </a:lnTo>
                <a:close/>
              </a:path>
            </a:pathLst>
          </a:custGeom>
          <a:blipFill>
            <a:blip r:embed="rId2"/>
            <a:stretch>
              <a:fillRect t="-40835"/>
            </a:stretch>
          </a:blipFill>
        </p:spPr>
        <p:txBody>
          <a:bodyPr/>
          <a:lstStyle/>
          <a:p>
            <a:endParaRPr lang="en-US"/>
          </a:p>
        </p:txBody>
      </p:sp>
      <p:sp>
        <p:nvSpPr>
          <p:cNvPr id="9" name="Freeform 9"/>
          <p:cNvSpPr/>
          <p:nvPr/>
        </p:nvSpPr>
        <p:spPr>
          <a:xfrm>
            <a:off x="11009231" y="9115698"/>
            <a:ext cx="4154377" cy="582587"/>
          </a:xfrm>
          <a:custGeom>
            <a:avLst/>
            <a:gdLst/>
            <a:ahLst/>
            <a:cxnLst/>
            <a:rect l="l" t="t" r="r" b="b"/>
            <a:pathLst>
              <a:path w="4154377" h="582587">
                <a:moveTo>
                  <a:pt x="0" y="0"/>
                </a:moveTo>
                <a:lnTo>
                  <a:pt x="4154377" y="0"/>
                </a:lnTo>
                <a:lnTo>
                  <a:pt x="4154377" y="582586"/>
                </a:lnTo>
                <a:lnTo>
                  <a:pt x="0" y="582586"/>
                </a:lnTo>
                <a:lnTo>
                  <a:pt x="0" y="0"/>
                </a:lnTo>
                <a:close/>
              </a:path>
            </a:pathLst>
          </a:custGeom>
          <a:blipFill>
            <a:blip r:embed="rId2"/>
            <a:stretch>
              <a:fillRect t="-40835"/>
            </a:stretch>
          </a:blipFill>
        </p:spPr>
        <p:txBody>
          <a:bodyPr/>
          <a:lstStyle/>
          <a:p>
            <a:endParaRPr lang="en-US"/>
          </a:p>
        </p:txBody>
      </p:sp>
      <p:grpSp>
        <p:nvGrpSpPr>
          <p:cNvPr id="10" name="Group 10"/>
          <p:cNvGrpSpPr/>
          <p:nvPr/>
        </p:nvGrpSpPr>
        <p:grpSpPr>
          <a:xfrm>
            <a:off x="533400" y="1866900"/>
            <a:ext cx="8442590" cy="7248798"/>
            <a:chOff x="0" y="-38100"/>
            <a:chExt cx="2845173" cy="2480962"/>
          </a:xfrm>
        </p:grpSpPr>
        <p:sp>
          <p:nvSpPr>
            <p:cNvPr id="11" name="Freeform 11"/>
            <p:cNvSpPr/>
            <p:nvPr/>
          </p:nvSpPr>
          <p:spPr>
            <a:xfrm>
              <a:off x="0" y="0"/>
              <a:ext cx="2845173" cy="2442862"/>
            </a:xfrm>
            <a:custGeom>
              <a:avLst/>
              <a:gdLst/>
              <a:ahLst/>
              <a:cxnLst/>
              <a:rect l="l" t="t" r="r" b="b"/>
              <a:pathLst>
                <a:path w="2845173" h="2442862">
                  <a:moveTo>
                    <a:pt x="22925" y="0"/>
                  </a:moveTo>
                  <a:lnTo>
                    <a:pt x="2822248" y="0"/>
                  </a:lnTo>
                  <a:cubicBezTo>
                    <a:pt x="2828328" y="0"/>
                    <a:pt x="2834159" y="2415"/>
                    <a:pt x="2838458" y="6715"/>
                  </a:cubicBezTo>
                  <a:cubicBezTo>
                    <a:pt x="2842758" y="11014"/>
                    <a:pt x="2845173" y="16845"/>
                    <a:pt x="2845173" y="22925"/>
                  </a:cubicBezTo>
                  <a:lnTo>
                    <a:pt x="2845173" y="2419937"/>
                  </a:lnTo>
                  <a:cubicBezTo>
                    <a:pt x="2845173" y="2426017"/>
                    <a:pt x="2842758" y="2431848"/>
                    <a:pt x="2838458" y="2436147"/>
                  </a:cubicBezTo>
                  <a:cubicBezTo>
                    <a:pt x="2834159" y="2440447"/>
                    <a:pt x="2828328" y="2442862"/>
                    <a:pt x="2822248" y="2442862"/>
                  </a:cubicBezTo>
                  <a:lnTo>
                    <a:pt x="22925" y="2442862"/>
                  </a:lnTo>
                  <a:cubicBezTo>
                    <a:pt x="10264" y="2442862"/>
                    <a:pt x="0" y="2432598"/>
                    <a:pt x="0" y="2419937"/>
                  </a:cubicBezTo>
                  <a:lnTo>
                    <a:pt x="0" y="22925"/>
                  </a:lnTo>
                  <a:cubicBezTo>
                    <a:pt x="0" y="16845"/>
                    <a:pt x="2415" y="11014"/>
                    <a:pt x="6715" y="6715"/>
                  </a:cubicBezTo>
                  <a:cubicBezTo>
                    <a:pt x="11014" y="2415"/>
                    <a:pt x="16845" y="0"/>
                    <a:pt x="22925"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12" name="TextBox 12"/>
            <p:cNvSpPr txBox="1"/>
            <p:nvPr/>
          </p:nvSpPr>
          <p:spPr>
            <a:xfrm>
              <a:off x="0" y="-38100"/>
              <a:ext cx="2845173" cy="248096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3" name="Freeform 13"/>
          <p:cNvSpPr/>
          <p:nvPr/>
        </p:nvSpPr>
        <p:spPr>
          <a:xfrm>
            <a:off x="609601" y="2095500"/>
            <a:ext cx="8305800" cy="6931088"/>
          </a:xfrm>
          <a:custGeom>
            <a:avLst/>
            <a:gdLst/>
            <a:ahLst/>
            <a:cxnLst/>
            <a:rect l="l" t="t" r="r" b="b"/>
            <a:pathLst>
              <a:path w="7786482" h="5809932">
                <a:moveTo>
                  <a:pt x="0" y="0"/>
                </a:moveTo>
                <a:lnTo>
                  <a:pt x="7786482" y="0"/>
                </a:lnTo>
                <a:lnTo>
                  <a:pt x="7786482" y="5809932"/>
                </a:lnTo>
                <a:lnTo>
                  <a:pt x="0" y="5809932"/>
                </a:lnTo>
                <a:lnTo>
                  <a:pt x="0" y="0"/>
                </a:lnTo>
                <a:close/>
              </a:path>
            </a:pathLst>
          </a:custGeom>
          <a:blipFill>
            <a:blip r:embed="rId3"/>
            <a:stretch>
              <a:fillRect l="-4012" r="-4519"/>
            </a:stretch>
          </a:blipFill>
        </p:spPr>
        <p:txBody>
          <a:bodyPr/>
          <a:lstStyle/>
          <a:p>
            <a:endParaRPr lang="en-US"/>
          </a:p>
        </p:txBody>
      </p:sp>
      <p:sp>
        <p:nvSpPr>
          <p:cNvPr id="14" name="Freeform 14"/>
          <p:cNvSpPr/>
          <p:nvPr/>
        </p:nvSpPr>
        <p:spPr>
          <a:xfrm>
            <a:off x="9414445" y="2095500"/>
            <a:ext cx="8263954" cy="6933926"/>
          </a:xfrm>
          <a:custGeom>
            <a:avLst/>
            <a:gdLst/>
            <a:ahLst/>
            <a:cxnLst/>
            <a:rect l="l" t="t" r="r" b="b"/>
            <a:pathLst>
              <a:path w="7507998" h="5809932">
                <a:moveTo>
                  <a:pt x="0" y="0"/>
                </a:moveTo>
                <a:lnTo>
                  <a:pt x="7507998" y="0"/>
                </a:lnTo>
                <a:lnTo>
                  <a:pt x="7507998" y="5809932"/>
                </a:lnTo>
                <a:lnTo>
                  <a:pt x="0" y="5809932"/>
                </a:lnTo>
                <a:lnTo>
                  <a:pt x="0" y="0"/>
                </a:lnTo>
                <a:close/>
              </a:path>
            </a:pathLst>
          </a:custGeom>
          <a:blipFill>
            <a:blip r:embed="rId4"/>
            <a:stretch>
              <a:fillRect l="-1804" r="-1804" b="-3933"/>
            </a:stretch>
          </a:blipFill>
        </p:spPr>
        <p:txBody>
          <a:bodyPr/>
          <a:lstStyle/>
          <a:p>
            <a:endParaRPr lang="en-US"/>
          </a:p>
        </p:txBody>
      </p:sp>
      <p:sp>
        <p:nvSpPr>
          <p:cNvPr id="15" name="TextBox 15"/>
          <p:cNvSpPr txBox="1"/>
          <p:nvPr/>
        </p:nvSpPr>
        <p:spPr>
          <a:xfrm>
            <a:off x="5201579" y="771525"/>
            <a:ext cx="7884841" cy="795018"/>
          </a:xfrm>
          <a:prstGeom prst="rect">
            <a:avLst/>
          </a:prstGeom>
        </p:spPr>
        <p:txBody>
          <a:bodyPr lIns="0" tIns="0" rIns="0" bIns="0" rtlCol="0" anchor="t">
            <a:spAutoFit/>
          </a:bodyPr>
          <a:lstStyle/>
          <a:p>
            <a:pPr marL="0" lvl="0" indent="0" algn="ctr">
              <a:lnSpc>
                <a:spcPts val="6580"/>
              </a:lnSpc>
              <a:spcBef>
                <a:spcPct val="0"/>
              </a:spcBef>
            </a:pPr>
            <a:r>
              <a:rPr lang="en-US" sz="4700" b="1">
                <a:solidFill>
                  <a:srgbClr val="051D40"/>
                </a:solidFill>
                <a:latin typeface="Montserrat Bold"/>
                <a:ea typeface="Montserrat Bold"/>
                <a:cs typeface="Montserrat Bold"/>
                <a:sym typeface="Montserrat Bold"/>
              </a:rPr>
              <a:t>Data Cleaning</a:t>
            </a:r>
          </a:p>
        </p:txBody>
      </p:sp>
      <p:sp>
        <p:nvSpPr>
          <p:cNvPr id="16" name="TextBox 16"/>
          <p:cNvSpPr txBox="1"/>
          <p:nvPr/>
        </p:nvSpPr>
        <p:spPr>
          <a:xfrm>
            <a:off x="11373355" y="1428748"/>
            <a:ext cx="5885945" cy="407528"/>
          </a:xfrm>
          <a:prstGeom prst="rect">
            <a:avLst/>
          </a:prstGeom>
        </p:spPr>
        <p:txBody>
          <a:bodyPr lIns="0" tIns="0" rIns="0" bIns="0" rtlCol="0" anchor="t">
            <a:spAutoFit/>
          </a:bodyPr>
          <a:lstStyle/>
          <a:p>
            <a:pPr algn="l">
              <a:lnSpc>
                <a:spcPts val="3262"/>
              </a:lnSpc>
            </a:pPr>
            <a:r>
              <a:rPr lang="en-US" sz="2330" spc="-46">
                <a:solidFill>
                  <a:srgbClr val="01237D"/>
                </a:solidFill>
                <a:latin typeface="Poppins"/>
                <a:ea typeface="Poppins"/>
                <a:cs typeface="Poppins"/>
                <a:sym typeface="Poppins"/>
              </a:rPr>
              <a:t>Using SQL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273F5B"/>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864499" y="8793781"/>
            <a:ext cx="4154377" cy="582587"/>
          </a:xfrm>
          <a:custGeom>
            <a:avLst/>
            <a:gdLst/>
            <a:ahLst/>
            <a:cxnLst/>
            <a:rect l="l" t="t" r="r" b="b"/>
            <a:pathLst>
              <a:path w="4154377" h="582587">
                <a:moveTo>
                  <a:pt x="0" y="0"/>
                </a:moveTo>
                <a:lnTo>
                  <a:pt x="4154377" y="0"/>
                </a:lnTo>
                <a:lnTo>
                  <a:pt x="4154377" y="582586"/>
                </a:lnTo>
                <a:lnTo>
                  <a:pt x="0" y="582586"/>
                </a:lnTo>
                <a:lnTo>
                  <a:pt x="0" y="0"/>
                </a:lnTo>
                <a:close/>
              </a:path>
            </a:pathLst>
          </a:custGeom>
          <a:blipFill>
            <a:blip r:embed="rId2"/>
            <a:stretch>
              <a:fillRect t="-40835"/>
            </a:stretch>
          </a:blipFill>
        </p:spPr>
        <p:txBody>
          <a:bodyPr/>
          <a:lstStyle/>
          <a:p>
            <a:endParaRPr lang="en-US"/>
          </a:p>
        </p:txBody>
      </p:sp>
      <p:sp>
        <p:nvSpPr>
          <p:cNvPr id="6" name="Freeform 6"/>
          <p:cNvSpPr/>
          <p:nvPr/>
        </p:nvSpPr>
        <p:spPr>
          <a:xfrm>
            <a:off x="11009232" y="8793781"/>
            <a:ext cx="4154377" cy="582587"/>
          </a:xfrm>
          <a:custGeom>
            <a:avLst/>
            <a:gdLst/>
            <a:ahLst/>
            <a:cxnLst/>
            <a:rect l="l" t="t" r="r" b="b"/>
            <a:pathLst>
              <a:path w="4154377" h="582587">
                <a:moveTo>
                  <a:pt x="0" y="0"/>
                </a:moveTo>
                <a:lnTo>
                  <a:pt x="4154377" y="0"/>
                </a:lnTo>
                <a:lnTo>
                  <a:pt x="4154377" y="582586"/>
                </a:lnTo>
                <a:lnTo>
                  <a:pt x="0" y="582586"/>
                </a:lnTo>
                <a:lnTo>
                  <a:pt x="0" y="0"/>
                </a:lnTo>
                <a:close/>
              </a:path>
            </a:pathLst>
          </a:custGeom>
          <a:blipFill>
            <a:blip r:embed="rId2"/>
            <a:stretch>
              <a:fillRect t="-40835"/>
            </a:stretch>
          </a:blipFill>
        </p:spPr>
        <p:txBody>
          <a:bodyPr/>
          <a:lstStyle/>
          <a:p>
            <a:endParaRPr lang="en-US"/>
          </a:p>
        </p:txBody>
      </p:sp>
      <p:grpSp>
        <p:nvGrpSpPr>
          <p:cNvPr id="7" name="Group 7"/>
          <p:cNvGrpSpPr/>
          <p:nvPr/>
        </p:nvGrpSpPr>
        <p:grpSpPr>
          <a:xfrm>
            <a:off x="9525000" y="1671955"/>
            <a:ext cx="7467600" cy="8119745"/>
            <a:chOff x="0" y="0"/>
            <a:chExt cx="2166404" cy="2707163"/>
          </a:xfrm>
        </p:grpSpPr>
        <p:sp>
          <p:nvSpPr>
            <p:cNvPr id="8" name="Freeform 8"/>
            <p:cNvSpPr/>
            <p:nvPr/>
          </p:nvSpPr>
          <p:spPr>
            <a:xfrm>
              <a:off x="0" y="0"/>
              <a:ext cx="2166404" cy="2707163"/>
            </a:xfrm>
            <a:custGeom>
              <a:avLst/>
              <a:gdLst/>
              <a:ahLst/>
              <a:cxnLst/>
              <a:rect l="l" t="t" r="r" b="b"/>
              <a:pathLst>
                <a:path w="2166404" h="2707163">
                  <a:moveTo>
                    <a:pt x="30108" y="0"/>
                  </a:moveTo>
                  <a:lnTo>
                    <a:pt x="2136296" y="0"/>
                  </a:lnTo>
                  <a:cubicBezTo>
                    <a:pt x="2152924" y="0"/>
                    <a:pt x="2166404" y="13480"/>
                    <a:pt x="2166404" y="30108"/>
                  </a:cubicBezTo>
                  <a:lnTo>
                    <a:pt x="2166404" y="2677055"/>
                  </a:lnTo>
                  <a:cubicBezTo>
                    <a:pt x="2166404" y="2693683"/>
                    <a:pt x="2152924" y="2707163"/>
                    <a:pt x="2136296" y="2707163"/>
                  </a:cubicBezTo>
                  <a:lnTo>
                    <a:pt x="30108" y="2707163"/>
                  </a:lnTo>
                  <a:cubicBezTo>
                    <a:pt x="13480" y="2707163"/>
                    <a:pt x="0" y="2693683"/>
                    <a:pt x="0" y="2677055"/>
                  </a:cubicBezTo>
                  <a:lnTo>
                    <a:pt x="0" y="30108"/>
                  </a:lnTo>
                  <a:cubicBezTo>
                    <a:pt x="0" y="13480"/>
                    <a:pt x="13480" y="0"/>
                    <a:pt x="30108"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9" name="TextBox 9"/>
            <p:cNvSpPr txBox="1"/>
            <p:nvPr/>
          </p:nvSpPr>
          <p:spPr>
            <a:xfrm>
              <a:off x="0" y="-38100"/>
              <a:ext cx="2166404" cy="274526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5163479" y="605155"/>
            <a:ext cx="7884841" cy="795018"/>
          </a:xfrm>
          <a:prstGeom prst="rect">
            <a:avLst/>
          </a:prstGeom>
        </p:spPr>
        <p:txBody>
          <a:bodyPr lIns="0" tIns="0" rIns="0" bIns="0" rtlCol="0" anchor="t">
            <a:spAutoFit/>
          </a:bodyPr>
          <a:lstStyle/>
          <a:p>
            <a:pPr marL="0" lvl="0" indent="0" algn="ctr">
              <a:lnSpc>
                <a:spcPts val="6580"/>
              </a:lnSpc>
              <a:spcBef>
                <a:spcPct val="0"/>
              </a:spcBef>
            </a:pPr>
            <a:r>
              <a:rPr lang="en-US" sz="4700" b="1">
                <a:solidFill>
                  <a:srgbClr val="051D40"/>
                </a:solidFill>
                <a:latin typeface="Montserrat Bold"/>
                <a:ea typeface="Montserrat Bold"/>
                <a:cs typeface="Montserrat Bold"/>
                <a:sym typeface="Montserrat Bold"/>
              </a:rPr>
              <a:t>Data Cleaning</a:t>
            </a:r>
          </a:p>
        </p:txBody>
      </p:sp>
      <p:sp>
        <p:nvSpPr>
          <p:cNvPr id="11" name="TextBox 11"/>
          <p:cNvSpPr txBox="1"/>
          <p:nvPr/>
        </p:nvSpPr>
        <p:spPr>
          <a:xfrm>
            <a:off x="11325730" y="1167834"/>
            <a:ext cx="5885945" cy="407528"/>
          </a:xfrm>
          <a:prstGeom prst="rect">
            <a:avLst/>
          </a:prstGeom>
        </p:spPr>
        <p:txBody>
          <a:bodyPr lIns="0" tIns="0" rIns="0" bIns="0" rtlCol="0" anchor="t">
            <a:spAutoFit/>
          </a:bodyPr>
          <a:lstStyle/>
          <a:p>
            <a:pPr algn="l">
              <a:lnSpc>
                <a:spcPts val="3262"/>
              </a:lnSpc>
            </a:pPr>
            <a:r>
              <a:rPr lang="en-US" sz="2330" spc="-46">
                <a:solidFill>
                  <a:srgbClr val="01237D"/>
                </a:solidFill>
                <a:latin typeface="Poppins"/>
                <a:ea typeface="Poppins"/>
                <a:cs typeface="Poppins"/>
                <a:sym typeface="Poppins"/>
              </a:rPr>
              <a:t>Using SQL</a:t>
            </a:r>
          </a:p>
        </p:txBody>
      </p:sp>
      <p:grpSp>
        <p:nvGrpSpPr>
          <p:cNvPr id="12" name="Group 12"/>
          <p:cNvGrpSpPr/>
          <p:nvPr/>
        </p:nvGrpSpPr>
        <p:grpSpPr>
          <a:xfrm>
            <a:off x="990600" y="1728449"/>
            <a:ext cx="7543800" cy="8063251"/>
            <a:chOff x="0" y="0"/>
            <a:chExt cx="2238729" cy="2686194"/>
          </a:xfrm>
        </p:grpSpPr>
        <p:sp>
          <p:nvSpPr>
            <p:cNvPr id="13" name="Freeform 13"/>
            <p:cNvSpPr/>
            <p:nvPr/>
          </p:nvSpPr>
          <p:spPr>
            <a:xfrm>
              <a:off x="0" y="0"/>
              <a:ext cx="2238729" cy="2686194"/>
            </a:xfrm>
            <a:custGeom>
              <a:avLst/>
              <a:gdLst/>
              <a:ahLst/>
              <a:cxnLst/>
              <a:rect l="l" t="t" r="r" b="b"/>
              <a:pathLst>
                <a:path w="2238729" h="2686194">
                  <a:moveTo>
                    <a:pt x="29135" y="0"/>
                  </a:moveTo>
                  <a:lnTo>
                    <a:pt x="2209593" y="0"/>
                  </a:lnTo>
                  <a:cubicBezTo>
                    <a:pt x="2225684" y="0"/>
                    <a:pt x="2238729" y="13044"/>
                    <a:pt x="2238729" y="29135"/>
                  </a:cubicBezTo>
                  <a:lnTo>
                    <a:pt x="2238729" y="2657059"/>
                  </a:lnTo>
                  <a:cubicBezTo>
                    <a:pt x="2238729" y="2673150"/>
                    <a:pt x="2225684" y="2686194"/>
                    <a:pt x="2209593" y="2686194"/>
                  </a:cubicBezTo>
                  <a:lnTo>
                    <a:pt x="29135" y="2686194"/>
                  </a:lnTo>
                  <a:cubicBezTo>
                    <a:pt x="13044" y="2686194"/>
                    <a:pt x="0" y="2673150"/>
                    <a:pt x="0" y="2657059"/>
                  </a:cubicBezTo>
                  <a:lnTo>
                    <a:pt x="0" y="29135"/>
                  </a:lnTo>
                  <a:cubicBezTo>
                    <a:pt x="0" y="13044"/>
                    <a:pt x="13044" y="0"/>
                    <a:pt x="29135"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14" name="TextBox 14"/>
            <p:cNvSpPr txBox="1"/>
            <p:nvPr/>
          </p:nvSpPr>
          <p:spPr>
            <a:xfrm>
              <a:off x="0" y="-38100"/>
              <a:ext cx="2238729" cy="272429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a:off x="1187243" y="1846435"/>
            <a:ext cx="7162800" cy="7869065"/>
          </a:xfrm>
          <a:custGeom>
            <a:avLst/>
            <a:gdLst/>
            <a:ahLst/>
            <a:cxnLst/>
            <a:rect l="l" t="t" r="r" b="b"/>
            <a:pathLst>
              <a:path w="6428452" h="7705061">
                <a:moveTo>
                  <a:pt x="0" y="0"/>
                </a:moveTo>
                <a:lnTo>
                  <a:pt x="6428452" y="0"/>
                </a:lnTo>
                <a:lnTo>
                  <a:pt x="6428452" y="7705062"/>
                </a:lnTo>
                <a:lnTo>
                  <a:pt x="0" y="7705062"/>
                </a:lnTo>
                <a:lnTo>
                  <a:pt x="0" y="0"/>
                </a:lnTo>
                <a:close/>
              </a:path>
            </a:pathLst>
          </a:custGeom>
          <a:blipFill>
            <a:blip r:embed="rId3"/>
            <a:stretch>
              <a:fillRect l="-6020" r="-203"/>
            </a:stretch>
          </a:blipFill>
          <a:ln cap="rnd">
            <a:noFill/>
            <a:prstDash val="solid"/>
            <a:round/>
          </a:ln>
        </p:spPr>
        <p:txBody>
          <a:bodyPr/>
          <a:lstStyle/>
          <a:p>
            <a:endParaRPr lang="en-US"/>
          </a:p>
        </p:txBody>
      </p:sp>
      <p:sp>
        <p:nvSpPr>
          <p:cNvPr id="16" name="Freeform 16"/>
          <p:cNvSpPr/>
          <p:nvPr/>
        </p:nvSpPr>
        <p:spPr>
          <a:xfrm>
            <a:off x="9677400" y="1732869"/>
            <a:ext cx="7162800" cy="8002385"/>
          </a:xfrm>
          <a:custGeom>
            <a:avLst/>
            <a:gdLst/>
            <a:ahLst/>
            <a:cxnLst/>
            <a:rect l="l" t="t" r="r" b="b"/>
            <a:pathLst>
              <a:path w="6221489" h="7890469">
                <a:moveTo>
                  <a:pt x="0" y="0"/>
                </a:moveTo>
                <a:lnTo>
                  <a:pt x="6221489" y="0"/>
                </a:lnTo>
                <a:lnTo>
                  <a:pt x="6221489" y="7890469"/>
                </a:lnTo>
                <a:lnTo>
                  <a:pt x="0" y="7890469"/>
                </a:lnTo>
                <a:lnTo>
                  <a:pt x="0" y="0"/>
                </a:lnTo>
                <a:close/>
              </a:path>
            </a:pathLst>
          </a:custGeom>
          <a:blipFill>
            <a:blip r:embed="rId4"/>
            <a:stretch>
              <a:fillRect l="-759" t="-1163" r="-15674"/>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AD1ABDE-9BDC-8C7F-FEF3-58B23AA7CF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E1D06B-2F37-B9CC-D2D7-9D185FC2B9FB}"/>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BFB8FADA-FB50-530A-763D-C5AC394ECB4A}"/>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4484F295-EF15-ECB9-8DC3-5FB8199F11EE}"/>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a:extLst>
              <a:ext uri="{FF2B5EF4-FFF2-40B4-BE49-F238E27FC236}">
                <a16:creationId xmlns:a16="http://schemas.microsoft.com/office/drawing/2014/main" id="{3BB9DB0D-D784-D3E1-8CCE-62C3CD15B195}"/>
              </a:ext>
            </a:extLst>
          </p:cNvPr>
          <p:cNvSpPr txBox="1"/>
          <p:nvPr/>
        </p:nvSpPr>
        <p:spPr>
          <a:xfrm>
            <a:off x="5163479" y="605155"/>
            <a:ext cx="7884841" cy="795018"/>
          </a:xfrm>
          <a:prstGeom prst="rect">
            <a:avLst/>
          </a:prstGeom>
        </p:spPr>
        <p:txBody>
          <a:bodyPr lIns="0" tIns="0" rIns="0" bIns="0" rtlCol="0" anchor="t">
            <a:spAutoFit/>
          </a:bodyPr>
          <a:lstStyle/>
          <a:p>
            <a:pPr marL="0" lvl="0" indent="0" algn="ctr">
              <a:lnSpc>
                <a:spcPts val="6580"/>
              </a:lnSpc>
              <a:spcBef>
                <a:spcPct val="0"/>
              </a:spcBef>
            </a:pPr>
            <a:r>
              <a:rPr lang="en-US" sz="4700" b="1">
                <a:solidFill>
                  <a:srgbClr val="051D40"/>
                </a:solidFill>
                <a:latin typeface="Montserrat Bold"/>
                <a:ea typeface="Montserrat Bold"/>
                <a:cs typeface="Montserrat Bold"/>
                <a:sym typeface="Montserrat Bold"/>
              </a:rPr>
              <a:t>Data Cleaning</a:t>
            </a:r>
          </a:p>
        </p:txBody>
      </p:sp>
      <p:sp>
        <p:nvSpPr>
          <p:cNvPr id="11" name="TextBox 11">
            <a:extLst>
              <a:ext uri="{FF2B5EF4-FFF2-40B4-BE49-F238E27FC236}">
                <a16:creationId xmlns:a16="http://schemas.microsoft.com/office/drawing/2014/main" id="{E13F2841-2A80-C48A-00FA-AA7E023028C4}"/>
              </a:ext>
            </a:extLst>
          </p:cNvPr>
          <p:cNvSpPr txBox="1"/>
          <p:nvPr/>
        </p:nvSpPr>
        <p:spPr>
          <a:xfrm>
            <a:off x="11325730" y="1167834"/>
            <a:ext cx="5885945" cy="407528"/>
          </a:xfrm>
          <a:prstGeom prst="rect">
            <a:avLst/>
          </a:prstGeom>
        </p:spPr>
        <p:txBody>
          <a:bodyPr lIns="0" tIns="0" rIns="0" bIns="0" rtlCol="0" anchor="t">
            <a:spAutoFit/>
          </a:bodyPr>
          <a:lstStyle/>
          <a:p>
            <a:pPr algn="l">
              <a:lnSpc>
                <a:spcPts val="3262"/>
              </a:lnSpc>
            </a:pPr>
            <a:r>
              <a:rPr lang="en-US" sz="2330" spc="-46" dirty="0">
                <a:solidFill>
                  <a:srgbClr val="01237D"/>
                </a:solidFill>
                <a:latin typeface="Poppins"/>
                <a:ea typeface="Poppins"/>
                <a:cs typeface="Poppins"/>
                <a:sym typeface="Poppins"/>
              </a:rPr>
              <a:t>Using Python</a:t>
            </a:r>
          </a:p>
        </p:txBody>
      </p:sp>
      <p:grpSp>
        <p:nvGrpSpPr>
          <p:cNvPr id="12" name="Group 12">
            <a:extLst>
              <a:ext uri="{FF2B5EF4-FFF2-40B4-BE49-F238E27FC236}">
                <a16:creationId xmlns:a16="http://schemas.microsoft.com/office/drawing/2014/main" id="{5259246C-955C-4F9B-7164-569A02EBAC95}"/>
              </a:ext>
            </a:extLst>
          </p:cNvPr>
          <p:cNvGrpSpPr/>
          <p:nvPr/>
        </p:nvGrpSpPr>
        <p:grpSpPr>
          <a:xfrm>
            <a:off x="2667000" y="1866900"/>
            <a:ext cx="12954000" cy="3796051"/>
            <a:chOff x="0" y="0"/>
            <a:chExt cx="2238729" cy="2686194"/>
          </a:xfrm>
        </p:grpSpPr>
        <p:sp>
          <p:nvSpPr>
            <p:cNvPr id="13" name="Freeform 13">
              <a:extLst>
                <a:ext uri="{FF2B5EF4-FFF2-40B4-BE49-F238E27FC236}">
                  <a16:creationId xmlns:a16="http://schemas.microsoft.com/office/drawing/2014/main" id="{A6384B51-6D50-712E-965F-0692BE5D7B36}"/>
                </a:ext>
              </a:extLst>
            </p:cNvPr>
            <p:cNvSpPr/>
            <p:nvPr/>
          </p:nvSpPr>
          <p:spPr>
            <a:xfrm>
              <a:off x="0" y="0"/>
              <a:ext cx="2238729" cy="2686194"/>
            </a:xfrm>
            <a:custGeom>
              <a:avLst/>
              <a:gdLst/>
              <a:ahLst/>
              <a:cxnLst/>
              <a:rect l="l" t="t" r="r" b="b"/>
              <a:pathLst>
                <a:path w="2238729" h="2686194">
                  <a:moveTo>
                    <a:pt x="29135" y="0"/>
                  </a:moveTo>
                  <a:lnTo>
                    <a:pt x="2209593" y="0"/>
                  </a:lnTo>
                  <a:cubicBezTo>
                    <a:pt x="2225684" y="0"/>
                    <a:pt x="2238729" y="13044"/>
                    <a:pt x="2238729" y="29135"/>
                  </a:cubicBezTo>
                  <a:lnTo>
                    <a:pt x="2238729" y="2657059"/>
                  </a:lnTo>
                  <a:cubicBezTo>
                    <a:pt x="2238729" y="2673150"/>
                    <a:pt x="2225684" y="2686194"/>
                    <a:pt x="2209593" y="2686194"/>
                  </a:cubicBezTo>
                  <a:lnTo>
                    <a:pt x="29135" y="2686194"/>
                  </a:lnTo>
                  <a:cubicBezTo>
                    <a:pt x="13044" y="2686194"/>
                    <a:pt x="0" y="2673150"/>
                    <a:pt x="0" y="2657059"/>
                  </a:cubicBezTo>
                  <a:lnTo>
                    <a:pt x="0" y="29135"/>
                  </a:lnTo>
                  <a:cubicBezTo>
                    <a:pt x="0" y="13044"/>
                    <a:pt x="13044" y="0"/>
                    <a:pt x="29135"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14" name="TextBox 14">
              <a:extLst>
                <a:ext uri="{FF2B5EF4-FFF2-40B4-BE49-F238E27FC236}">
                  <a16:creationId xmlns:a16="http://schemas.microsoft.com/office/drawing/2014/main" id="{D8405C3E-910B-583F-6AED-7D0C744C9F22}"/>
                </a:ext>
              </a:extLst>
            </p:cNvPr>
            <p:cNvSpPr txBox="1"/>
            <p:nvPr/>
          </p:nvSpPr>
          <p:spPr>
            <a:xfrm>
              <a:off x="0" y="-38100"/>
              <a:ext cx="2238729" cy="2724294"/>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17" name="Picture 16" descr="A close-up of text&#10;&#10;AI-generated content may be incorrect.">
            <a:extLst>
              <a:ext uri="{FF2B5EF4-FFF2-40B4-BE49-F238E27FC236}">
                <a16:creationId xmlns:a16="http://schemas.microsoft.com/office/drawing/2014/main" id="{06B3EE8E-3B88-D829-4272-70375268D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051" y="1992222"/>
            <a:ext cx="12521895" cy="3581400"/>
          </a:xfrm>
          <a:prstGeom prst="rect">
            <a:avLst/>
          </a:prstGeom>
        </p:spPr>
      </p:pic>
      <p:grpSp>
        <p:nvGrpSpPr>
          <p:cNvPr id="18" name="Group 12">
            <a:extLst>
              <a:ext uri="{FF2B5EF4-FFF2-40B4-BE49-F238E27FC236}">
                <a16:creationId xmlns:a16="http://schemas.microsoft.com/office/drawing/2014/main" id="{A52C89C9-C474-E430-9DB5-AC8FC8D49FA9}"/>
              </a:ext>
            </a:extLst>
          </p:cNvPr>
          <p:cNvGrpSpPr/>
          <p:nvPr/>
        </p:nvGrpSpPr>
        <p:grpSpPr>
          <a:xfrm>
            <a:off x="2628899" y="5873094"/>
            <a:ext cx="12954000" cy="3796051"/>
            <a:chOff x="0" y="0"/>
            <a:chExt cx="2238729" cy="2686194"/>
          </a:xfrm>
        </p:grpSpPr>
        <p:sp>
          <p:nvSpPr>
            <p:cNvPr id="19" name="Freeform 13">
              <a:extLst>
                <a:ext uri="{FF2B5EF4-FFF2-40B4-BE49-F238E27FC236}">
                  <a16:creationId xmlns:a16="http://schemas.microsoft.com/office/drawing/2014/main" id="{F608028D-AA38-BD26-21AC-96B1070C9BE6}"/>
                </a:ext>
              </a:extLst>
            </p:cNvPr>
            <p:cNvSpPr/>
            <p:nvPr/>
          </p:nvSpPr>
          <p:spPr>
            <a:xfrm>
              <a:off x="0" y="0"/>
              <a:ext cx="2238729" cy="2686194"/>
            </a:xfrm>
            <a:custGeom>
              <a:avLst/>
              <a:gdLst/>
              <a:ahLst/>
              <a:cxnLst/>
              <a:rect l="l" t="t" r="r" b="b"/>
              <a:pathLst>
                <a:path w="2238729" h="2686194">
                  <a:moveTo>
                    <a:pt x="29135" y="0"/>
                  </a:moveTo>
                  <a:lnTo>
                    <a:pt x="2209593" y="0"/>
                  </a:lnTo>
                  <a:cubicBezTo>
                    <a:pt x="2225684" y="0"/>
                    <a:pt x="2238729" y="13044"/>
                    <a:pt x="2238729" y="29135"/>
                  </a:cubicBezTo>
                  <a:lnTo>
                    <a:pt x="2238729" y="2657059"/>
                  </a:lnTo>
                  <a:cubicBezTo>
                    <a:pt x="2238729" y="2673150"/>
                    <a:pt x="2225684" y="2686194"/>
                    <a:pt x="2209593" y="2686194"/>
                  </a:cubicBezTo>
                  <a:lnTo>
                    <a:pt x="29135" y="2686194"/>
                  </a:lnTo>
                  <a:cubicBezTo>
                    <a:pt x="13044" y="2686194"/>
                    <a:pt x="0" y="2673150"/>
                    <a:pt x="0" y="2657059"/>
                  </a:cubicBezTo>
                  <a:lnTo>
                    <a:pt x="0" y="29135"/>
                  </a:lnTo>
                  <a:cubicBezTo>
                    <a:pt x="0" y="13044"/>
                    <a:pt x="13044" y="0"/>
                    <a:pt x="29135" y="0"/>
                  </a:cubicBezTo>
                  <a:close/>
                </a:path>
              </a:pathLst>
            </a:custGeom>
            <a:gradFill rotWithShape="1">
              <a:gsLst>
                <a:gs pos="0">
                  <a:srgbClr val="1D497D">
                    <a:alpha val="100000"/>
                  </a:srgbClr>
                </a:gs>
                <a:gs pos="100000">
                  <a:srgbClr val="273F5B">
                    <a:alpha val="100000"/>
                  </a:srgbClr>
                </a:gs>
              </a:gsLst>
              <a:lin ang="0"/>
            </a:gradFill>
            <a:ln w="38100" cap="rnd">
              <a:solidFill>
                <a:srgbClr val="273F5B"/>
              </a:solidFill>
              <a:prstDash val="solid"/>
              <a:round/>
            </a:ln>
          </p:spPr>
          <p:txBody>
            <a:bodyPr/>
            <a:lstStyle/>
            <a:p>
              <a:endParaRPr lang="en-US"/>
            </a:p>
          </p:txBody>
        </p:sp>
        <p:sp>
          <p:nvSpPr>
            <p:cNvPr id="20" name="TextBox 14">
              <a:extLst>
                <a:ext uri="{FF2B5EF4-FFF2-40B4-BE49-F238E27FC236}">
                  <a16:creationId xmlns:a16="http://schemas.microsoft.com/office/drawing/2014/main" id="{467DFD4E-1551-5F17-B990-FEEAC62E0723}"/>
                </a:ext>
              </a:extLst>
            </p:cNvPr>
            <p:cNvSpPr txBox="1"/>
            <p:nvPr/>
          </p:nvSpPr>
          <p:spPr>
            <a:xfrm>
              <a:off x="0" y="-38100"/>
              <a:ext cx="2238729" cy="2724294"/>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23" name="Picture 22" descr="A screenshot of a computer code&#10;&#10;AI-generated content may be incorrect.">
            <a:extLst>
              <a:ext uri="{FF2B5EF4-FFF2-40B4-BE49-F238E27FC236}">
                <a16:creationId xmlns:a16="http://schemas.microsoft.com/office/drawing/2014/main" id="{63D48547-264F-3051-DEEB-D4B2A8D1F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050" y="5970111"/>
            <a:ext cx="12521895" cy="3592989"/>
          </a:xfrm>
          <a:prstGeom prst="rect">
            <a:avLst/>
          </a:prstGeom>
        </p:spPr>
      </p:pic>
    </p:spTree>
    <p:extLst>
      <p:ext uri="{BB962C8B-B14F-4D97-AF65-F5344CB8AC3E}">
        <p14:creationId xmlns:p14="http://schemas.microsoft.com/office/powerpoint/2010/main" val="3984439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73F5B"/>
        </a:solidFill>
        <a:effectLst/>
      </p:bgPr>
    </p:bg>
    <p:spTree>
      <p:nvGrpSpPr>
        <p:cNvPr id="1" name="">
          <a:extLst>
            <a:ext uri="{FF2B5EF4-FFF2-40B4-BE49-F238E27FC236}">
              <a16:creationId xmlns:a16="http://schemas.microsoft.com/office/drawing/2014/main" id="{D0EA5E92-072D-5A29-E808-CBC1641CB2D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D8028E-25A6-56F7-EC35-830B7F85C1D1}"/>
              </a:ext>
            </a:extLst>
          </p:cNvPr>
          <p:cNvGrpSpPr/>
          <p:nvPr/>
        </p:nvGrpSpPr>
        <p:grpSpPr>
          <a:xfrm>
            <a:off x="-2123887" y="-2346523"/>
            <a:ext cx="4693046" cy="4693046"/>
            <a:chOff x="0" y="0"/>
            <a:chExt cx="812800" cy="812800"/>
          </a:xfrm>
        </p:grpSpPr>
        <p:sp>
          <p:nvSpPr>
            <p:cNvPr id="3" name="Freeform 3">
              <a:extLst>
                <a:ext uri="{FF2B5EF4-FFF2-40B4-BE49-F238E27FC236}">
                  <a16:creationId xmlns:a16="http://schemas.microsoft.com/office/drawing/2014/main" id="{E6FB0525-D716-F2B9-132F-C39C47CCFC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a:extLst>
                <a:ext uri="{FF2B5EF4-FFF2-40B4-BE49-F238E27FC236}">
                  <a16:creationId xmlns:a16="http://schemas.microsoft.com/office/drawing/2014/main" id="{948F72CF-EBBC-1365-B1F7-4675704110A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F58BB8C9-D867-9D8B-B2F6-D27E2303105C}"/>
              </a:ext>
            </a:extLst>
          </p:cNvPr>
          <p:cNvGrpSpPr/>
          <p:nvPr/>
        </p:nvGrpSpPr>
        <p:grpSpPr>
          <a:xfrm>
            <a:off x="15573718" y="7940477"/>
            <a:ext cx="4693046" cy="4693046"/>
            <a:chOff x="0" y="0"/>
            <a:chExt cx="812800" cy="812800"/>
          </a:xfrm>
        </p:grpSpPr>
        <p:sp>
          <p:nvSpPr>
            <p:cNvPr id="6" name="Freeform 6">
              <a:extLst>
                <a:ext uri="{FF2B5EF4-FFF2-40B4-BE49-F238E27FC236}">
                  <a16:creationId xmlns:a16="http://schemas.microsoft.com/office/drawing/2014/main" id="{2B0F4B4E-DB21-BC13-17CE-DA4123E4D2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a:extLst>
                <a:ext uri="{FF2B5EF4-FFF2-40B4-BE49-F238E27FC236}">
                  <a16:creationId xmlns:a16="http://schemas.microsoft.com/office/drawing/2014/main" id="{9E710E3E-83CC-63F6-316A-263CA33CC6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5FD93865-B3B5-E40C-131A-80C25DA7840E}"/>
              </a:ext>
            </a:extLst>
          </p:cNvPr>
          <p:cNvGrpSpPr/>
          <p:nvPr/>
        </p:nvGrpSpPr>
        <p:grpSpPr>
          <a:xfrm>
            <a:off x="2741562" y="1730239"/>
            <a:ext cx="12727038" cy="7451861"/>
            <a:chOff x="0" y="0"/>
            <a:chExt cx="3386268" cy="1986704"/>
          </a:xfrm>
        </p:grpSpPr>
        <p:sp>
          <p:nvSpPr>
            <p:cNvPr id="9" name="Freeform 9">
              <a:extLst>
                <a:ext uri="{FF2B5EF4-FFF2-40B4-BE49-F238E27FC236}">
                  <a16:creationId xmlns:a16="http://schemas.microsoft.com/office/drawing/2014/main" id="{84AFFAF8-BBD6-B104-E6D7-F2EA31F99C60}"/>
                </a:ext>
              </a:extLst>
            </p:cNvPr>
            <p:cNvSpPr/>
            <p:nvPr/>
          </p:nvSpPr>
          <p:spPr>
            <a:xfrm>
              <a:off x="0" y="0"/>
              <a:ext cx="3386268" cy="1986705"/>
            </a:xfrm>
            <a:custGeom>
              <a:avLst/>
              <a:gdLst/>
              <a:ahLst/>
              <a:cxnLst/>
              <a:rect l="l" t="t" r="r" b="b"/>
              <a:pathLst>
                <a:path w="3386268" h="1986705">
                  <a:moveTo>
                    <a:pt x="26765" y="0"/>
                  </a:moveTo>
                  <a:lnTo>
                    <a:pt x="3359503" y="0"/>
                  </a:lnTo>
                  <a:cubicBezTo>
                    <a:pt x="3366601" y="0"/>
                    <a:pt x="3373409" y="2820"/>
                    <a:pt x="3378429" y="7839"/>
                  </a:cubicBezTo>
                  <a:cubicBezTo>
                    <a:pt x="3383448" y="12859"/>
                    <a:pt x="3386268" y="19667"/>
                    <a:pt x="3386268" y="26765"/>
                  </a:cubicBezTo>
                  <a:lnTo>
                    <a:pt x="3386268" y="1959939"/>
                  </a:lnTo>
                  <a:cubicBezTo>
                    <a:pt x="3386268" y="1967038"/>
                    <a:pt x="3383448" y="1973846"/>
                    <a:pt x="3378429" y="1978865"/>
                  </a:cubicBezTo>
                  <a:cubicBezTo>
                    <a:pt x="3373409" y="1983885"/>
                    <a:pt x="3366601" y="1986705"/>
                    <a:pt x="3359503" y="1986705"/>
                  </a:cubicBezTo>
                  <a:lnTo>
                    <a:pt x="26765" y="1986705"/>
                  </a:lnTo>
                  <a:cubicBezTo>
                    <a:pt x="19667" y="1986705"/>
                    <a:pt x="12859" y="1983885"/>
                    <a:pt x="7839" y="1978865"/>
                  </a:cubicBezTo>
                  <a:cubicBezTo>
                    <a:pt x="2820" y="1973846"/>
                    <a:pt x="0" y="1967038"/>
                    <a:pt x="0" y="1959939"/>
                  </a:cubicBezTo>
                  <a:lnTo>
                    <a:pt x="0" y="26765"/>
                  </a:lnTo>
                  <a:cubicBezTo>
                    <a:pt x="0" y="19667"/>
                    <a:pt x="2820" y="12859"/>
                    <a:pt x="7839" y="7839"/>
                  </a:cubicBezTo>
                  <a:cubicBezTo>
                    <a:pt x="12859" y="2820"/>
                    <a:pt x="19667" y="0"/>
                    <a:pt x="26765" y="0"/>
                  </a:cubicBezTo>
                  <a:close/>
                </a:path>
              </a:pathLst>
            </a:custGeom>
            <a:solidFill>
              <a:srgbClr val="0E2643"/>
            </a:solidFill>
            <a:ln cap="rnd">
              <a:noFill/>
              <a:prstDash val="solid"/>
              <a:round/>
            </a:ln>
          </p:spPr>
          <p:txBody>
            <a:bodyPr/>
            <a:lstStyle/>
            <a:p>
              <a:endParaRPr lang="en-US"/>
            </a:p>
          </p:txBody>
        </p:sp>
        <p:sp>
          <p:nvSpPr>
            <p:cNvPr id="10" name="TextBox 10">
              <a:extLst>
                <a:ext uri="{FF2B5EF4-FFF2-40B4-BE49-F238E27FC236}">
                  <a16:creationId xmlns:a16="http://schemas.microsoft.com/office/drawing/2014/main" id="{A46C9050-969A-0F64-833D-AB05D8CCE75F}"/>
                </a:ext>
              </a:extLst>
            </p:cNvPr>
            <p:cNvSpPr txBox="1"/>
            <p:nvPr/>
          </p:nvSpPr>
          <p:spPr>
            <a:xfrm>
              <a:off x="0" y="-38100"/>
              <a:ext cx="3386268" cy="2024804"/>
            </a:xfrm>
            <a:prstGeom prst="rect">
              <a:avLst/>
            </a:prstGeom>
          </p:spPr>
          <p:txBody>
            <a:bodyPr lIns="50800" tIns="50800" rIns="50800" bIns="50800" rtlCol="0" anchor="ctr"/>
            <a:lstStyle/>
            <a:p>
              <a:pPr marL="0" lvl="0" indent="0" algn="ctr">
                <a:lnSpc>
                  <a:spcPts val="2659"/>
                </a:lnSpc>
                <a:spcBef>
                  <a:spcPct val="0"/>
                </a:spcBef>
              </a:pPr>
              <a:endParaRPr/>
            </a:p>
            <a:p>
              <a:pPr marL="0" lvl="0" indent="0" algn="ctr">
                <a:lnSpc>
                  <a:spcPts val="2659"/>
                </a:lnSpc>
                <a:spcBef>
                  <a:spcPct val="0"/>
                </a:spcBef>
              </a:pPr>
              <a:endParaRPr/>
            </a:p>
          </p:txBody>
        </p:sp>
      </p:grpSp>
      <p:sp>
        <p:nvSpPr>
          <p:cNvPr id="11" name="TextBox 11">
            <a:extLst>
              <a:ext uri="{FF2B5EF4-FFF2-40B4-BE49-F238E27FC236}">
                <a16:creationId xmlns:a16="http://schemas.microsoft.com/office/drawing/2014/main" id="{99EA6F47-0AA7-7FD4-9CF2-A79D6F49F323}"/>
              </a:ext>
            </a:extLst>
          </p:cNvPr>
          <p:cNvSpPr txBox="1"/>
          <p:nvPr/>
        </p:nvSpPr>
        <p:spPr>
          <a:xfrm>
            <a:off x="685800" y="532339"/>
            <a:ext cx="7453950" cy="877361"/>
          </a:xfrm>
          <a:prstGeom prst="rect">
            <a:avLst/>
          </a:prstGeom>
        </p:spPr>
        <p:txBody>
          <a:bodyPr lIns="0" tIns="0" rIns="0" bIns="0" rtlCol="0" anchor="t">
            <a:spAutoFit/>
          </a:bodyPr>
          <a:lstStyle/>
          <a:p>
            <a:pPr marL="0" lvl="0" indent="0" algn="ctr">
              <a:lnSpc>
                <a:spcPts val="7291"/>
              </a:lnSpc>
              <a:spcBef>
                <a:spcPct val="0"/>
              </a:spcBef>
            </a:pPr>
            <a:r>
              <a:rPr lang="en-US" sz="5208" b="1" dirty="0">
                <a:solidFill>
                  <a:srgbClr val="FDFDFD"/>
                </a:solidFill>
                <a:latin typeface="Montserrat Bold"/>
                <a:ea typeface="Montserrat Bold"/>
                <a:cs typeface="Montserrat Bold"/>
                <a:sym typeface="Montserrat Bold"/>
              </a:rPr>
              <a:t>05 Data Modeling</a:t>
            </a:r>
          </a:p>
        </p:txBody>
      </p:sp>
      <p:sp>
        <p:nvSpPr>
          <p:cNvPr id="12" name="Freeform 12">
            <a:extLst>
              <a:ext uri="{FF2B5EF4-FFF2-40B4-BE49-F238E27FC236}">
                <a16:creationId xmlns:a16="http://schemas.microsoft.com/office/drawing/2014/main" id="{4183EDA6-B8C2-3CB2-FEBA-693B45483E56}"/>
              </a:ext>
            </a:extLst>
          </p:cNvPr>
          <p:cNvSpPr/>
          <p:nvPr/>
        </p:nvSpPr>
        <p:spPr>
          <a:xfrm>
            <a:off x="2933439" y="1884333"/>
            <a:ext cx="12343284" cy="7143676"/>
          </a:xfrm>
          <a:custGeom>
            <a:avLst/>
            <a:gdLst/>
            <a:ahLst/>
            <a:cxnLst/>
            <a:rect l="l" t="t" r="r" b="b"/>
            <a:pathLst>
              <a:path w="12343284" h="7143676">
                <a:moveTo>
                  <a:pt x="0" y="0"/>
                </a:moveTo>
                <a:lnTo>
                  <a:pt x="12343284" y="0"/>
                </a:lnTo>
                <a:lnTo>
                  <a:pt x="12343284" y="7143676"/>
                </a:lnTo>
                <a:lnTo>
                  <a:pt x="0" y="7143676"/>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221861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73F5B"/>
        </a:solidFill>
        <a:effectLst/>
      </p:bgPr>
    </p:bg>
    <p:spTree>
      <p:nvGrpSpPr>
        <p:cNvPr id="1" name="">
          <a:extLst>
            <a:ext uri="{FF2B5EF4-FFF2-40B4-BE49-F238E27FC236}">
              <a16:creationId xmlns:a16="http://schemas.microsoft.com/office/drawing/2014/main" id="{85413A7E-6471-23EA-B861-AD6725BB10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543019-C835-09E9-75C8-B235022B4EC7}"/>
              </a:ext>
            </a:extLst>
          </p:cNvPr>
          <p:cNvSpPr/>
          <p:nvPr/>
        </p:nvSpPr>
        <p:spPr>
          <a:xfrm>
            <a:off x="13349607" y="0"/>
            <a:ext cx="6711189" cy="10452217"/>
          </a:xfrm>
          <a:custGeom>
            <a:avLst/>
            <a:gdLst/>
            <a:ahLst/>
            <a:cxnLst/>
            <a:rect l="l" t="t" r="r" b="b"/>
            <a:pathLst>
              <a:path w="6711189" h="10452217">
                <a:moveTo>
                  <a:pt x="0" y="0"/>
                </a:moveTo>
                <a:lnTo>
                  <a:pt x="6711188" y="0"/>
                </a:lnTo>
                <a:lnTo>
                  <a:pt x="6711188" y="10452217"/>
                </a:lnTo>
                <a:lnTo>
                  <a:pt x="0" y="10452217"/>
                </a:lnTo>
                <a:lnTo>
                  <a:pt x="0" y="0"/>
                </a:lnTo>
                <a:close/>
              </a:path>
            </a:pathLst>
          </a:custGeom>
          <a:blipFill>
            <a:blip r:embed="rId3"/>
            <a:stretch>
              <a:fillRect l="-26995" r="-26995"/>
            </a:stretch>
          </a:blipFill>
        </p:spPr>
        <p:txBody>
          <a:bodyPr/>
          <a:lstStyle/>
          <a:p>
            <a:endParaRPr lang="en-US"/>
          </a:p>
        </p:txBody>
      </p:sp>
      <p:grpSp>
        <p:nvGrpSpPr>
          <p:cNvPr id="3" name="Group 3">
            <a:extLst>
              <a:ext uri="{FF2B5EF4-FFF2-40B4-BE49-F238E27FC236}">
                <a16:creationId xmlns:a16="http://schemas.microsoft.com/office/drawing/2014/main" id="{63B3E18E-23FD-D7F6-4938-7696FB7B3803}"/>
              </a:ext>
            </a:extLst>
          </p:cNvPr>
          <p:cNvGrpSpPr/>
          <p:nvPr/>
        </p:nvGrpSpPr>
        <p:grpSpPr>
          <a:xfrm>
            <a:off x="1028700" y="2933700"/>
            <a:ext cx="14586028" cy="6008175"/>
            <a:chOff x="0" y="0"/>
            <a:chExt cx="3841588" cy="1340288"/>
          </a:xfrm>
        </p:grpSpPr>
        <p:sp>
          <p:nvSpPr>
            <p:cNvPr id="4" name="Freeform 4">
              <a:extLst>
                <a:ext uri="{FF2B5EF4-FFF2-40B4-BE49-F238E27FC236}">
                  <a16:creationId xmlns:a16="http://schemas.microsoft.com/office/drawing/2014/main" id="{61B9B562-5EA4-4322-A4F2-F9DC668D5361}"/>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a:extLst>
                <a:ext uri="{FF2B5EF4-FFF2-40B4-BE49-F238E27FC236}">
                  <a16:creationId xmlns:a16="http://schemas.microsoft.com/office/drawing/2014/main" id="{EC06C8E3-89D4-4B0F-FF99-52BD1AF3FB32}"/>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grpSp>
        <p:nvGrpSpPr>
          <p:cNvPr id="9" name="Group 9">
            <a:extLst>
              <a:ext uri="{FF2B5EF4-FFF2-40B4-BE49-F238E27FC236}">
                <a16:creationId xmlns:a16="http://schemas.microsoft.com/office/drawing/2014/main" id="{C1F08D18-BDF2-20E5-70B5-AB2D00BE42CF}"/>
              </a:ext>
            </a:extLst>
          </p:cNvPr>
          <p:cNvGrpSpPr/>
          <p:nvPr/>
        </p:nvGrpSpPr>
        <p:grpSpPr>
          <a:xfrm>
            <a:off x="15573718" y="7940477"/>
            <a:ext cx="4693046" cy="4693046"/>
            <a:chOff x="0" y="0"/>
            <a:chExt cx="812800" cy="812800"/>
          </a:xfrm>
        </p:grpSpPr>
        <p:sp>
          <p:nvSpPr>
            <p:cNvPr id="10" name="Freeform 10">
              <a:extLst>
                <a:ext uri="{FF2B5EF4-FFF2-40B4-BE49-F238E27FC236}">
                  <a16:creationId xmlns:a16="http://schemas.microsoft.com/office/drawing/2014/main" id="{30438524-38A7-ADF0-132F-E95B9CE1D2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1" name="TextBox 11">
              <a:extLst>
                <a:ext uri="{FF2B5EF4-FFF2-40B4-BE49-F238E27FC236}">
                  <a16:creationId xmlns:a16="http://schemas.microsoft.com/office/drawing/2014/main" id="{416EED8B-3B51-BE02-0771-4E427ABE4B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a:extLst>
              <a:ext uri="{FF2B5EF4-FFF2-40B4-BE49-F238E27FC236}">
                <a16:creationId xmlns:a16="http://schemas.microsoft.com/office/drawing/2014/main" id="{341F883D-0350-8149-04CB-784264F58D1A}"/>
              </a:ext>
            </a:extLst>
          </p:cNvPr>
          <p:cNvSpPr/>
          <p:nvPr/>
        </p:nvSpPr>
        <p:spPr>
          <a:xfrm>
            <a:off x="5938890" y="4181637"/>
            <a:ext cx="0" cy="4410340"/>
          </a:xfrm>
          <a:prstGeom prst="line">
            <a:avLst/>
          </a:prstGeom>
          <a:ln w="38100" cap="flat">
            <a:solidFill>
              <a:srgbClr val="273F5B"/>
            </a:solidFill>
            <a:prstDash val="solid"/>
            <a:headEnd type="none" w="sm" len="sm"/>
            <a:tailEnd type="none" w="sm" len="sm"/>
          </a:ln>
        </p:spPr>
        <p:txBody>
          <a:bodyPr/>
          <a:lstStyle/>
          <a:p>
            <a:endParaRPr lang="en-US"/>
          </a:p>
        </p:txBody>
      </p:sp>
      <p:sp>
        <p:nvSpPr>
          <p:cNvPr id="13" name="AutoShape 13">
            <a:extLst>
              <a:ext uri="{FF2B5EF4-FFF2-40B4-BE49-F238E27FC236}">
                <a16:creationId xmlns:a16="http://schemas.microsoft.com/office/drawing/2014/main" id="{BC1CD5DB-0475-015B-F796-F2710332453C}"/>
              </a:ext>
            </a:extLst>
          </p:cNvPr>
          <p:cNvSpPr/>
          <p:nvPr/>
        </p:nvSpPr>
        <p:spPr>
          <a:xfrm>
            <a:off x="10706179" y="4181637"/>
            <a:ext cx="0" cy="4410340"/>
          </a:xfrm>
          <a:prstGeom prst="line">
            <a:avLst/>
          </a:prstGeom>
          <a:ln w="38100" cap="flat">
            <a:solidFill>
              <a:srgbClr val="273F5B"/>
            </a:solidFill>
            <a:prstDash val="solid"/>
            <a:headEnd type="none" w="sm" len="sm"/>
            <a:tailEnd type="none" w="sm" len="sm"/>
          </a:ln>
        </p:spPr>
        <p:txBody>
          <a:bodyPr/>
          <a:lstStyle/>
          <a:p>
            <a:endParaRPr lang="en-US"/>
          </a:p>
        </p:txBody>
      </p:sp>
      <p:sp>
        <p:nvSpPr>
          <p:cNvPr id="14" name="TextBox 14">
            <a:extLst>
              <a:ext uri="{FF2B5EF4-FFF2-40B4-BE49-F238E27FC236}">
                <a16:creationId xmlns:a16="http://schemas.microsoft.com/office/drawing/2014/main" id="{7C5AFC64-D1BD-D188-920F-68897D5A4D81}"/>
              </a:ext>
            </a:extLst>
          </p:cNvPr>
          <p:cNvSpPr txBox="1"/>
          <p:nvPr/>
        </p:nvSpPr>
        <p:spPr>
          <a:xfrm>
            <a:off x="1270420" y="942975"/>
            <a:ext cx="6892100" cy="827907"/>
          </a:xfrm>
          <a:prstGeom prst="rect">
            <a:avLst/>
          </a:prstGeom>
        </p:spPr>
        <p:txBody>
          <a:bodyPr lIns="0" tIns="0" rIns="0" bIns="0" rtlCol="0" anchor="t">
            <a:spAutoFit/>
          </a:bodyPr>
          <a:lstStyle/>
          <a:p>
            <a:pPr algn="l">
              <a:lnSpc>
                <a:spcPts val="6867"/>
              </a:lnSpc>
              <a:spcBef>
                <a:spcPct val="0"/>
              </a:spcBef>
            </a:pPr>
            <a:r>
              <a:rPr lang="en-US" sz="4905" b="1">
                <a:solidFill>
                  <a:srgbClr val="FDFDFD"/>
                </a:solidFill>
                <a:latin typeface="Montserrat Bold"/>
                <a:ea typeface="Montserrat Bold"/>
                <a:cs typeface="Montserrat Bold"/>
                <a:sym typeface="Montserrat Bold"/>
              </a:rPr>
              <a:t>06 Dax</a:t>
            </a:r>
          </a:p>
        </p:txBody>
      </p:sp>
      <p:pic>
        <p:nvPicPr>
          <p:cNvPr id="16" name="Picture 15">
            <a:extLst>
              <a:ext uri="{FF2B5EF4-FFF2-40B4-BE49-F238E27FC236}">
                <a16:creationId xmlns:a16="http://schemas.microsoft.com/office/drawing/2014/main" id="{2D52B73C-5D88-4579-75F0-B7F6B8AC1D0C}"/>
              </a:ext>
            </a:extLst>
          </p:cNvPr>
          <p:cNvPicPr>
            <a:picLocks noChangeAspect="1"/>
          </p:cNvPicPr>
          <p:nvPr/>
        </p:nvPicPr>
        <p:blipFill>
          <a:blip r:embed="rId4"/>
          <a:stretch>
            <a:fillRect/>
          </a:stretch>
        </p:blipFill>
        <p:spPr>
          <a:xfrm>
            <a:off x="6412975" y="2933700"/>
            <a:ext cx="4026425" cy="6008175"/>
          </a:xfrm>
          <a:prstGeom prst="rect">
            <a:avLst/>
          </a:prstGeom>
        </p:spPr>
      </p:pic>
      <p:pic>
        <p:nvPicPr>
          <p:cNvPr id="22" name="Graphic 21" descr="Arrow: Straight with solid fill">
            <a:extLst>
              <a:ext uri="{FF2B5EF4-FFF2-40B4-BE49-F238E27FC236}">
                <a16:creationId xmlns:a16="http://schemas.microsoft.com/office/drawing/2014/main" id="{FDB2C518-0EBD-43BA-8D45-CACCE51CCE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3800" y="3108036"/>
            <a:ext cx="1933512" cy="914400"/>
          </a:xfrm>
          <a:prstGeom prst="rect">
            <a:avLst/>
          </a:prstGeom>
        </p:spPr>
      </p:pic>
      <p:sp>
        <p:nvSpPr>
          <p:cNvPr id="24" name="TextBox 23">
            <a:extLst>
              <a:ext uri="{FF2B5EF4-FFF2-40B4-BE49-F238E27FC236}">
                <a16:creationId xmlns:a16="http://schemas.microsoft.com/office/drawing/2014/main" id="{1157E0B7-86EF-FABE-4619-5ED760160DB9}"/>
              </a:ext>
            </a:extLst>
          </p:cNvPr>
          <p:cNvSpPr txBox="1"/>
          <p:nvPr/>
        </p:nvSpPr>
        <p:spPr>
          <a:xfrm>
            <a:off x="2921403" y="3303626"/>
            <a:ext cx="1933512" cy="523220"/>
          </a:xfrm>
          <a:prstGeom prst="rect">
            <a:avLst/>
          </a:prstGeom>
          <a:noFill/>
        </p:spPr>
        <p:txBody>
          <a:bodyPr wrap="square" rtlCol="0">
            <a:spAutoFit/>
          </a:bodyPr>
          <a:lstStyle/>
          <a:p>
            <a:r>
              <a:rPr lang="en-US" sz="2800" b="1" dirty="0">
                <a:solidFill>
                  <a:sysClr val="windowText" lastClr="000000"/>
                </a:solidFill>
              </a:rPr>
              <a:t>= Divide( </a:t>
            </a:r>
          </a:p>
        </p:txBody>
      </p:sp>
      <p:pic>
        <p:nvPicPr>
          <p:cNvPr id="25" name="Graphic 24" descr="Arrow: Straight with solid fill">
            <a:extLst>
              <a:ext uri="{FF2B5EF4-FFF2-40B4-BE49-F238E27FC236}">
                <a16:creationId xmlns:a16="http://schemas.microsoft.com/office/drawing/2014/main" id="{E980179B-D28F-C8CD-444B-2A2FA80B0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377195" y="3771900"/>
            <a:ext cx="1993374" cy="914400"/>
          </a:xfrm>
          <a:prstGeom prst="rect">
            <a:avLst/>
          </a:prstGeom>
        </p:spPr>
      </p:pic>
      <p:sp>
        <p:nvSpPr>
          <p:cNvPr id="26" name="TextBox 25">
            <a:extLst>
              <a:ext uri="{FF2B5EF4-FFF2-40B4-BE49-F238E27FC236}">
                <a16:creationId xmlns:a16="http://schemas.microsoft.com/office/drawing/2014/main" id="{138380A2-785F-52F7-6875-AF580C8A3E93}"/>
              </a:ext>
            </a:extLst>
          </p:cNvPr>
          <p:cNvSpPr txBox="1"/>
          <p:nvPr/>
        </p:nvSpPr>
        <p:spPr>
          <a:xfrm>
            <a:off x="11468451" y="3967490"/>
            <a:ext cx="1933512" cy="523220"/>
          </a:xfrm>
          <a:prstGeom prst="rect">
            <a:avLst/>
          </a:prstGeom>
          <a:noFill/>
        </p:spPr>
        <p:txBody>
          <a:bodyPr wrap="square" rtlCol="0">
            <a:spAutoFit/>
          </a:bodyPr>
          <a:lstStyle/>
          <a:p>
            <a:r>
              <a:rPr lang="en-US" sz="2800" b="1" dirty="0">
                <a:solidFill>
                  <a:sysClr val="windowText" lastClr="000000"/>
                </a:solidFill>
              </a:rPr>
              <a:t>= Calculate( </a:t>
            </a:r>
          </a:p>
        </p:txBody>
      </p:sp>
      <p:pic>
        <p:nvPicPr>
          <p:cNvPr id="27" name="Graphic 26" descr="Arrow: Straight with solid fill">
            <a:extLst>
              <a:ext uri="{FF2B5EF4-FFF2-40B4-BE49-F238E27FC236}">
                <a16:creationId xmlns:a16="http://schemas.microsoft.com/office/drawing/2014/main" id="{2ADEABA1-F87B-2FB2-2969-0E990A3D2E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4915" y="4762500"/>
            <a:ext cx="1933512" cy="914400"/>
          </a:xfrm>
          <a:prstGeom prst="rect">
            <a:avLst/>
          </a:prstGeom>
        </p:spPr>
      </p:pic>
      <p:sp>
        <p:nvSpPr>
          <p:cNvPr id="28" name="TextBox 27">
            <a:extLst>
              <a:ext uri="{FF2B5EF4-FFF2-40B4-BE49-F238E27FC236}">
                <a16:creationId xmlns:a16="http://schemas.microsoft.com/office/drawing/2014/main" id="{BE27A66C-6319-1FD6-13D1-B82898C1D38E}"/>
              </a:ext>
            </a:extLst>
          </p:cNvPr>
          <p:cNvSpPr txBox="1"/>
          <p:nvPr/>
        </p:nvSpPr>
        <p:spPr>
          <a:xfrm>
            <a:off x="2921403" y="4958090"/>
            <a:ext cx="1933512" cy="523220"/>
          </a:xfrm>
          <a:prstGeom prst="rect">
            <a:avLst/>
          </a:prstGeom>
          <a:noFill/>
        </p:spPr>
        <p:txBody>
          <a:bodyPr wrap="square" rtlCol="0">
            <a:spAutoFit/>
          </a:bodyPr>
          <a:lstStyle/>
          <a:p>
            <a:r>
              <a:rPr lang="en-US" sz="2800" b="1" dirty="0">
                <a:solidFill>
                  <a:sysClr val="windowText" lastClr="000000"/>
                </a:solidFill>
              </a:rPr>
              <a:t>= if( </a:t>
            </a:r>
          </a:p>
        </p:txBody>
      </p:sp>
      <p:pic>
        <p:nvPicPr>
          <p:cNvPr id="29" name="Graphic 28" descr="Arrow: Straight with solid fill">
            <a:extLst>
              <a:ext uri="{FF2B5EF4-FFF2-40B4-BE49-F238E27FC236}">
                <a16:creationId xmlns:a16="http://schemas.microsoft.com/office/drawing/2014/main" id="{01D03C5E-4E1A-23EC-ECF4-1C870FA34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377195" y="6057900"/>
            <a:ext cx="1993374" cy="914400"/>
          </a:xfrm>
          <a:prstGeom prst="rect">
            <a:avLst/>
          </a:prstGeom>
        </p:spPr>
      </p:pic>
      <p:sp>
        <p:nvSpPr>
          <p:cNvPr id="30" name="TextBox 29">
            <a:extLst>
              <a:ext uri="{FF2B5EF4-FFF2-40B4-BE49-F238E27FC236}">
                <a16:creationId xmlns:a16="http://schemas.microsoft.com/office/drawing/2014/main" id="{450522B2-9091-7DC6-D7A2-A941532F0B47}"/>
              </a:ext>
            </a:extLst>
          </p:cNvPr>
          <p:cNvSpPr txBox="1"/>
          <p:nvPr/>
        </p:nvSpPr>
        <p:spPr>
          <a:xfrm>
            <a:off x="11468451" y="6253490"/>
            <a:ext cx="1933512" cy="523220"/>
          </a:xfrm>
          <a:prstGeom prst="rect">
            <a:avLst/>
          </a:prstGeom>
          <a:noFill/>
        </p:spPr>
        <p:txBody>
          <a:bodyPr wrap="square" rtlCol="0">
            <a:spAutoFit/>
          </a:bodyPr>
          <a:lstStyle/>
          <a:p>
            <a:r>
              <a:rPr lang="en-US" sz="2800" b="1" dirty="0">
                <a:solidFill>
                  <a:sysClr val="windowText" lastClr="000000"/>
                </a:solidFill>
              </a:rPr>
              <a:t>= Average( </a:t>
            </a:r>
          </a:p>
        </p:txBody>
      </p:sp>
    </p:spTree>
    <p:extLst>
      <p:ext uri="{BB962C8B-B14F-4D97-AF65-F5344CB8AC3E}">
        <p14:creationId xmlns:p14="http://schemas.microsoft.com/office/powerpoint/2010/main" val="192222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A205D-37BA-8189-8487-1F948973E39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310F923-D205-D1FB-E1F2-01BC980177E4}"/>
              </a:ext>
            </a:extLst>
          </p:cNvPr>
          <p:cNvGrpSpPr/>
          <p:nvPr/>
        </p:nvGrpSpPr>
        <p:grpSpPr>
          <a:xfrm>
            <a:off x="247242" y="242294"/>
            <a:ext cx="17793515" cy="9802411"/>
            <a:chOff x="0" y="0"/>
            <a:chExt cx="4982580" cy="2744893"/>
          </a:xfrm>
        </p:grpSpPr>
        <p:sp>
          <p:nvSpPr>
            <p:cNvPr id="3" name="Freeform 3">
              <a:extLst>
                <a:ext uri="{FF2B5EF4-FFF2-40B4-BE49-F238E27FC236}">
                  <a16:creationId xmlns:a16="http://schemas.microsoft.com/office/drawing/2014/main" id="{5B26E45B-56AE-25F1-0B6A-612F57F19ECB}"/>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B8358D67-C5C2-DFBE-2FB1-91D05AA89FDC}"/>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a:extLst>
              <a:ext uri="{FF2B5EF4-FFF2-40B4-BE49-F238E27FC236}">
                <a16:creationId xmlns:a16="http://schemas.microsoft.com/office/drawing/2014/main" id="{D71E2F63-0FA5-67BE-4734-540434902832}"/>
              </a:ext>
            </a:extLst>
          </p:cNvPr>
          <p:cNvGrpSpPr/>
          <p:nvPr/>
        </p:nvGrpSpPr>
        <p:grpSpPr>
          <a:xfrm>
            <a:off x="11524391" y="1743907"/>
            <a:ext cx="4739622" cy="3004839"/>
            <a:chOff x="0" y="0"/>
            <a:chExt cx="1597264" cy="1012638"/>
          </a:xfrm>
        </p:grpSpPr>
        <p:sp>
          <p:nvSpPr>
            <p:cNvPr id="6" name="Freeform 6">
              <a:extLst>
                <a:ext uri="{FF2B5EF4-FFF2-40B4-BE49-F238E27FC236}">
                  <a16:creationId xmlns:a16="http://schemas.microsoft.com/office/drawing/2014/main" id="{D795DBB5-ACE1-4AC4-0176-A6C6665348F6}"/>
                </a:ext>
              </a:extLst>
            </p:cNvPr>
            <p:cNvSpPr/>
            <p:nvPr/>
          </p:nvSpPr>
          <p:spPr>
            <a:xfrm>
              <a:off x="0" y="0"/>
              <a:ext cx="1597264" cy="1012638"/>
            </a:xfrm>
            <a:custGeom>
              <a:avLst/>
              <a:gdLst/>
              <a:ahLst/>
              <a:cxnLst/>
              <a:rect l="l" t="t" r="r" b="b"/>
              <a:pathLst>
                <a:path w="1597264" h="1012638">
                  <a:moveTo>
                    <a:pt x="40836" y="0"/>
                  </a:moveTo>
                  <a:lnTo>
                    <a:pt x="1556428" y="0"/>
                  </a:lnTo>
                  <a:cubicBezTo>
                    <a:pt x="1567258" y="0"/>
                    <a:pt x="1577645" y="4302"/>
                    <a:pt x="1585303" y="11961"/>
                  </a:cubicBezTo>
                  <a:cubicBezTo>
                    <a:pt x="1592962" y="19619"/>
                    <a:pt x="1597264" y="30006"/>
                    <a:pt x="1597264" y="40836"/>
                  </a:cubicBezTo>
                  <a:lnTo>
                    <a:pt x="1597264" y="971802"/>
                  </a:lnTo>
                  <a:cubicBezTo>
                    <a:pt x="1597264" y="994355"/>
                    <a:pt x="1578981" y="1012638"/>
                    <a:pt x="1556428" y="1012638"/>
                  </a:cubicBezTo>
                  <a:lnTo>
                    <a:pt x="40836" y="1012638"/>
                  </a:lnTo>
                  <a:cubicBezTo>
                    <a:pt x="18283" y="1012638"/>
                    <a:pt x="0" y="994355"/>
                    <a:pt x="0" y="971802"/>
                  </a:cubicBezTo>
                  <a:lnTo>
                    <a:pt x="0" y="40836"/>
                  </a:lnTo>
                  <a:cubicBezTo>
                    <a:pt x="0" y="18283"/>
                    <a:pt x="18283" y="0"/>
                    <a:pt x="40836" y="0"/>
                  </a:cubicBezTo>
                  <a:close/>
                </a:path>
              </a:pathLst>
            </a:custGeom>
            <a:solidFill>
              <a:srgbClr val="FDFDFD"/>
            </a:solidFill>
            <a:ln w="38100" cap="rnd">
              <a:solidFill>
                <a:srgbClr val="273F5B"/>
              </a:solidFill>
              <a:prstDash val="solid"/>
              <a:round/>
            </a:ln>
          </p:spPr>
          <p:txBody>
            <a:bodyPr/>
            <a:lstStyle/>
            <a:p>
              <a:endParaRPr lang="en-US"/>
            </a:p>
          </p:txBody>
        </p:sp>
        <p:sp>
          <p:nvSpPr>
            <p:cNvPr id="7" name="TextBox 7">
              <a:extLst>
                <a:ext uri="{FF2B5EF4-FFF2-40B4-BE49-F238E27FC236}">
                  <a16:creationId xmlns:a16="http://schemas.microsoft.com/office/drawing/2014/main" id="{0317951C-AEC9-72CB-269E-0FE0CB25AA95}"/>
                </a:ext>
              </a:extLst>
            </p:cNvPr>
            <p:cNvSpPr txBox="1"/>
            <p:nvPr/>
          </p:nvSpPr>
          <p:spPr>
            <a:xfrm>
              <a:off x="0" y="-38100"/>
              <a:ext cx="1597264" cy="1050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AutoShape 8">
            <a:extLst>
              <a:ext uri="{FF2B5EF4-FFF2-40B4-BE49-F238E27FC236}">
                <a16:creationId xmlns:a16="http://schemas.microsoft.com/office/drawing/2014/main" id="{CCDCDCB5-F473-E60F-362C-2A2F2B4D85D5}"/>
              </a:ext>
            </a:extLst>
          </p:cNvPr>
          <p:cNvSpPr/>
          <p:nvPr/>
        </p:nvSpPr>
        <p:spPr>
          <a:xfrm flipV="1">
            <a:off x="5744002" y="5105400"/>
            <a:ext cx="5214712" cy="19050"/>
          </a:xfrm>
          <a:prstGeom prst="line">
            <a:avLst/>
          </a:prstGeom>
          <a:ln w="38100" cap="flat">
            <a:solidFill>
              <a:srgbClr val="273F5B"/>
            </a:solidFill>
            <a:prstDash val="solid"/>
            <a:headEnd type="none" w="sm" len="sm"/>
            <a:tailEnd type="none" w="sm" len="sm"/>
          </a:ln>
        </p:spPr>
        <p:txBody>
          <a:bodyPr/>
          <a:lstStyle/>
          <a:p>
            <a:endParaRPr lang="en-US"/>
          </a:p>
        </p:txBody>
      </p:sp>
      <p:grpSp>
        <p:nvGrpSpPr>
          <p:cNvPr id="9" name="Group 9">
            <a:extLst>
              <a:ext uri="{FF2B5EF4-FFF2-40B4-BE49-F238E27FC236}">
                <a16:creationId xmlns:a16="http://schemas.microsoft.com/office/drawing/2014/main" id="{43C2C4DB-6234-C07B-1451-BDDF821FF6D8}"/>
              </a:ext>
            </a:extLst>
          </p:cNvPr>
          <p:cNvGrpSpPr/>
          <p:nvPr/>
        </p:nvGrpSpPr>
        <p:grpSpPr>
          <a:xfrm>
            <a:off x="12420600" y="5255333"/>
            <a:ext cx="3378401" cy="4221913"/>
            <a:chOff x="0" y="0"/>
            <a:chExt cx="1212687" cy="1422795"/>
          </a:xfrm>
        </p:grpSpPr>
        <p:sp>
          <p:nvSpPr>
            <p:cNvPr id="10" name="Freeform 10">
              <a:extLst>
                <a:ext uri="{FF2B5EF4-FFF2-40B4-BE49-F238E27FC236}">
                  <a16:creationId xmlns:a16="http://schemas.microsoft.com/office/drawing/2014/main" id="{3EB10E31-A9C4-F727-B8EC-FC359A862153}"/>
                </a:ext>
              </a:extLst>
            </p:cNvPr>
            <p:cNvSpPr/>
            <p:nvPr/>
          </p:nvSpPr>
          <p:spPr>
            <a:xfrm>
              <a:off x="0" y="0"/>
              <a:ext cx="1212687" cy="1422795"/>
            </a:xfrm>
            <a:custGeom>
              <a:avLst/>
              <a:gdLst/>
              <a:ahLst/>
              <a:cxnLst/>
              <a:rect l="l" t="t" r="r" b="b"/>
              <a:pathLst>
                <a:path w="1212687" h="1422795">
                  <a:moveTo>
                    <a:pt x="53786" y="0"/>
                  </a:moveTo>
                  <a:lnTo>
                    <a:pt x="1158900" y="0"/>
                  </a:lnTo>
                  <a:cubicBezTo>
                    <a:pt x="1173165" y="0"/>
                    <a:pt x="1186846" y="5667"/>
                    <a:pt x="1196933" y="15754"/>
                  </a:cubicBezTo>
                  <a:cubicBezTo>
                    <a:pt x="1207020" y="25841"/>
                    <a:pt x="1212687" y="39521"/>
                    <a:pt x="1212687" y="53786"/>
                  </a:cubicBezTo>
                  <a:lnTo>
                    <a:pt x="1212687" y="1369008"/>
                  </a:lnTo>
                  <a:cubicBezTo>
                    <a:pt x="1212687" y="1398714"/>
                    <a:pt x="1188606" y="1422795"/>
                    <a:pt x="1158900" y="1422795"/>
                  </a:cubicBezTo>
                  <a:lnTo>
                    <a:pt x="53786" y="1422795"/>
                  </a:lnTo>
                  <a:cubicBezTo>
                    <a:pt x="39521" y="1422795"/>
                    <a:pt x="25841" y="1417128"/>
                    <a:pt x="15754" y="1407041"/>
                  </a:cubicBezTo>
                  <a:cubicBezTo>
                    <a:pt x="5667" y="1396954"/>
                    <a:pt x="0" y="1383273"/>
                    <a:pt x="0" y="1369008"/>
                  </a:cubicBezTo>
                  <a:lnTo>
                    <a:pt x="0" y="53786"/>
                  </a:lnTo>
                  <a:cubicBezTo>
                    <a:pt x="0" y="39521"/>
                    <a:pt x="5667" y="25841"/>
                    <a:pt x="15754" y="15754"/>
                  </a:cubicBezTo>
                  <a:cubicBezTo>
                    <a:pt x="25841" y="5667"/>
                    <a:pt x="39521" y="0"/>
                    <a:pt x="53786" y="0"/>
                  </a:cubicBezTo>
                  <a:close/>
                </a:path>
              </a:pathLst>
            </a:custGeom>
            <a:solidFill>
              <a:srgbClr val="FDFDFD"/>
            </a:solidFill>
            <a:ln w="38100" cap="rnd">
              <a:solidFill>
                <a:srgbClr val="273F5B"/>
              </a:solidFill>
              <a:prstDash val="solid"/>
              <a:round/>
            </a:ln>
          </p:spPr>
          <p:txBody>
            <a:bodyPr/>
            <a:lstStyle/>
            <a:p>
              <a:endParaRPr lang="en-US"/>
            </a:p>
          </p:txBody>
        </p:sp>
        <p:sp>
          <p:nvSpPr>
            <p:cNvPr id="11" name="TextBox 11">
              <a:extLst>
                <a:ext uri="{FF2B5EF4-FFF2-40B4-BE49-F238E27FC236}">
                  <a16:creationId xmlns:a16="http://schemas.microsoft.com/office/drawing/2014/main" id="{646F644F-1C93-EA9E-EB44-62AFE8ECE0FC}"/>
                </a:ext>
              </a:extLst>
            </p:cNvPr>
            <p:cNvSpPr txBox="1"/>
            <p:nvPr/>
          </p:nvSpPr>
          <p:spPr>
            <a:xfrm>
              <a:off x="0" y="-38100"/>
              <a:ext cx="1212687" cy="146089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TextBox 14">
            <a:extLst>
              <a:ext uri="{FF2B5EF4-FFF2-40B4-BE49-F238E27FC236}">
                <a16:creationId xmlns:a16="http://schemas.microsoft.com/office/drawing/2014/main" id="{A78E9E36-BE0F-606A-095C-A99BBE656B3B}"/>
              </a:ext>
            </a:extLst>
          </p:cNvPr>
          <p:cNvSpPr txBox="1"/>
          <p:nvPr/>
        </p:nvSpPr>
        <p:spPr>
          <a:xfrm>
            <a:off x="718658" y="809793"/>
            <a:ext cx="7884841" cy="811528"/>
          </a:xfrm>
          <a:prstGeom prst="rect">
            <a:avLst/>
          </a:prstGeom>
        </p:spPr>
        <p:txBody>
          <a:bodyPr lIns="0" tIns="0" rIns="0" bIns="0" rtlCol="0" anchor="t">
            <a:spAutoFit/>
          </a:bodyPr>
          <a:lstStyle/>
          <a:p>
            <a:pPr marL="0" lvl="0" indent="0" algn="ctr">
              <a:lnSpc>
                <a:spcPts val="6720"/>
              </a:lnSpc>
              <a:spcBef>
                <a:spcPct val="0"/>
              </a:spcBef>
            </a:pPr>
            <a:r>
              <a:rPr lang="en-US" sz="4800" b="1">
                <a:solidFill>
                  <a:srgbClr val="051D40"/>
                </a:solidFill>
                <a:latin typeface="Montserrat Bold"/>
                <a:ea typeface="Montserrat Bold"/>
                <a:cs typeface="Montserrat Bold"/>
                <a:sym typeface="Montserrat Bold"/>
              </a:rPr>
              <a:t>07 Sample Visuals</a:t>
            </a:r>
          </a:p>
        </p:txBody>
      </p:sp>
      <p:sp>
        <p:nvSpPr>
          <p:cNvPr id="15" name="TextBox 15">
            <a:extLst>
              <a:ext uri="{FF2B5EF4-FFF2-40B4-BE49-F238E27FC236}">
                <a16:creationId xmlns:a16="http://schemas.microsoft.com/office/drawing/2014/main" id="{33952FE7-A71E-2A58-791B-059CF1149106}"/>
              </a:ext>
            </a:extLst>
          </p:cNvPr>
          <p:cNvSpPr txBox="1"/>
          <p:nvPr/>
        </p:nvSpPr>
        <p:spPr>
          <a:xfrm>
            <a:off x="3949582" y="3326296"/>
            <a:ext cx="7009132" cy="1036600"/>
          </a:xfrm>
          <a:prstGeom prst="rect">
            <a:avLst/>
          </a:prstGeom>
        </p:spPr>
        <p:txBody>
          <a:bodyPr lIns="0" tIns="0" rIns="0" bIns="0" rtlCol="0" anchor="t">
            <a:spAutoFit/>
          </a:bodyPr>
          <a:lstStyle/>
          <a:p>
            <a:pPr algn="ctr">
              <a:lnSpc>
                <a:spcPts val="2714"/>
              </a:lnSpc>
            </a:pPr>
            <a:r>
              <a:rPr lang="en-US" sz="1938" spc="-38" dirty="0">
                <a:solidFill>
                  <a:srgbClr val="273F5B"/>
                </a:solidFill>
                <a:latin typeface="Poppins"/>
                <a:ea typeface="Poppins"/>
                <a:cs typeface="Poppins"/>
                <a:sym typeface="Poppins"/>
              </a:rPr>
              <a:t>Showing the effect of different road features and distance on the number of accidents, and Accident Severity Index (ASI)</a:t>
            </a:r>
          </a:p>
        </p:txBody>
      </p:sp>
      <p:sp>
        <p:nvSpPr>
          <p:cNvPr id="16" name="TextBox 16">
            <a:extLst>
              <a:ext uri="{FF2B5EF4-FFF2-40B4-BE49-F238E27FC236}">
                <a16:creationId xmlns:a16="http://schemas.microsoft.com/office/drawing/2014/main" id="{83DA5EF8-57BB-6D82-CDB1-7A2D0044CCA3}"/>
              </a:ext>
            </a:extLst>
          </p:cNvPr>
          <p:cNvSpPr txBox="1"/>
          <p:nvPr/>
        </p:nvSpPr>
        <p:spPr>
          <a:xfrm>
            <a:off x="1371600" y="2649989"/>
            <a:ext cx="3490991" cy="486415"/>
          </a:xfrm>
          <a:prstGeom prst="rect">
            <a:avLst/>
          </a:prstGeom>
        </p:spPr>
        <p:txBody>
          <a:bodyPr lIns="0" tIns="0" rIns="0" bIns="0" rtlCol="0" anchor="t">
            <a:spAutoFit/>
          </a:bodyPr>
          <a:lstStyle/>
          <a:p>
            <a:pPr algn="ctr">
              <a:lnSpc>
                <a:spcPts val="3966"/>
              </a:lnSpc>
              <a:spcBef>
                <a:spcPct val="0"/>
              </a:spcBef>
            </a:pPr>
            <a:r>
              <a:rPr lang="en-US" sz="2833" b="1" dirty="0">
                <a:solidFill>
                  <a:srgbClr val="273F5B"/>
                </a:solidFill>
                <a:latin typeface="Poppins Bold"/>
                <a:ea typeface="Poppins Bold"/>
                <a:cs typeface="Poppins Bold"/>
                <a:sym typeface="Poppins Bold"/>
              </a:rPr>
              <a:t>1)    Table:</a:t>
            </a:r>
          </a:p>
        </p:txBody>
      </p:sp>
      <p:sp>
        <p:nvSpPr>
          <p:cNvPr id="17" name="TextBox 17">
            <a:extLst>
              <a:ext uri="{FF2B5EF4-FFF2-40B4-BE49-F238E27FC236}">
                <a16:creationId xmlns:a16="http://schemas.microsoft.com/office/drawing/2014/main" id="{870F8E8E-2397-57D8-6AB0-D32026E60AC5}"/>
              </a:ext>
            </a:extLst>
          </p:cNvPr>
          <p:cNvSpPr txBox="1"/>
          <p:nvPr/>
        </p:nvSpPr>
        <p:spPr>
          <a:xfrm>
            <a:off x="2089344" y="6048032"/>
            <a:ext cx="3490991" cy="509054"/>
          </a:xfrm>
          <a:prstGeom prst="rect">
            <a:avLst/>
          </a:prstGeom>
        </p:spPr>
        <p:txBody>
          <a:bodyPr lIns="0" tIns="0" rIns="0" bIns="0" rtlCol="0" anchor="t">
            <a:spAutoFit/>
          </a:bodyPr>
          <a:lstStyle/>
          <a:p>
            <a:pPr algn="ctr">
              <a:lnSpc>
                <a:spcPts val="3966"/>
              </a:lnSpc>
              <a:spcBef>
                <a:spcPct val="0"/>
              </a:spcBef>
            </a:pPr>
            <a:r>
              <a:rPr lang="en-US" sz="2833" b="1">
                <a:solidFill>
                  <a:srgbClr val="273F5B"/>
                </a:solidFill>
                <a:latin typeface="Poppins Bold"/>
                <a:ea typeface="Poppins Bold"/>
                <a:cs typeface="Poppins Bold"/>
                <a:sym typeface="Poppins Bold"/>
              </a:rPr>
              <a:t>2)    Bubble Chart:</a:t>
            </a:r>
          </a:p>
        </p:txBody>
      </p:sp>
      <p:sp>
        <p:nvSpPr>
          <p:cNvPr id="18" name="TextBox 18">
            <a:extLst>
              <a:ext uri="{FF2B5EF4-FFF2-40B4-BE49-F238E27FC236}">
                <a16:creationId xmlns:a16="http://schemas.microsoft.com/office/drawing/2014/main" id="{A8AB466E-7B7D-59B6-B417-9A7126CF6DE5}"/>
              </a:ext>
            </a:extLst>
          </p:cNvPr>
          <p:cNvSpPr txBox="1"/>
          <p:nvPr/>
        </p:nvSpPr>
        <p:spPr>
          <a:xfrm>
            <a:off x="3949582" y="6785078"/>
            <a:ext cx="7009202" cy="693700"/>
          </a:xfrm>
          <a:prstGeom prst="rect">
            <a:avLst/>
          </a:prstGeom>
        </p:spPr>
        <p:txBody>
          <a:bodyPr lIns="0" tIns="0" rIns="0" bIns="0" rtlCol="0" anchor="t">
            <a:spAutoFit/>
          </a:bodyPr>
          <a:lstStyle/>
          <a:p>
            <a:pPr algn="ctr">
              <a:lnSpc>
                <a:spcPts val="2714"/>
              </a:lnSpc>
            </a:pPr>
            <a:r>
              <a:rPr lang="en-US" sz="1938" spc="-38" dirty="0">
                <a:solidFill>
                  <a:srgbClr val="273F5B"/>
                </a:solidFill>
                <a:latin typeface="Poppins"/>
                <a:ea typeface="Poppins"/>
                <a:cs typeface="Poppins"/>
                <a:sym typeface="Poppins"/>
              </a:rPr>
              <a:t>Showing Total accidents, Accident Severity Index (ASI), and total accidents by road feature</a:t>
            </a:r>
          </a:p>
        </p:txBody>
      </p:sp>
      <p:pic>
        <p:nvPicPr>
          <p:cNvPr id="20" name="Picture 19">
            <a:extLst>
              <a:ext uri="{FF2B5EF4-FFF2-40B4-BE49-F238E27FC236}">
                <a16:creationId xmlns:a16="http://schemas.microsoft.com/office/drawing/2014/main" id="{0D5ECB55-E1BD-B0FB-6AAF-027B63B295C5}"/>
              </a:ext>
            </a:extLst>
          </p:cNvPr>
          <p:cNvPicPr>
            <a:picLocks noChangeAspect="1"/>
          </p:cNvPicPr>
          <p:nvPr/>
        </p:nvPicPr>
        <p:blipFill>
          <a:blip r:embed="rId2"/>
          <a:stretch>
            <a:fillRect/>
          </a:stretch>
        </p:blipFill>
        <p:spPr>
          <a:xfrm>
            <a:off x="11658600" y="1818177"/>
            <a:ext cx="4516334" cy="2856298"/>
          </a:xfrm>
          <a:prstGeom prst="rect">
            <a:avLst/>
          </a:prstGeom>
        </p:spPr>
      </p:pic>
      <p:pic>
        <p:nvPicPr>
          <p:cNvPr id="19" name="Picture 18">
            <a:extLst>
              <a:ext uri="{FF2B5EF4-FFF2-40B4-BE49-F238E27FC236}">
                <a16:creationId xmlns:a16="http://schemas.microsoft.com/office/drawing/2014/main" id="{B21B5037-AD91-DF90-3A07-C6034E362FC1}"/>
              </a:ext>
            </a:extLst>
          </p:cNvPr>
          <p:cNvPicPr>
            <a:picLocks noChangeAspect="1"/>
          </p:cNvPicPr>
          <p:nvPr/>
        </p:nvPicPr>
        <p:blipFill>
          <a:blip r:embed="rId3"/>
          <a:stretch>
            <a:fillRect/>
          </a:stretch>
        </p:blipFill>
        <p:spPr>
          <a:xfrm>
            <a:off x="12576535" y="5318743"/>
            <a:ext cx="3036465" cy="4079764"/>
          </a:xfrm>
          <a:prstGeom prst="rect">
            <a:avLst/>
          </a:prstGeom>
        </p:spPr>
      </p:pic>
    </p:spTree>
    <p:extLst>
      <p:ext uri="{BB962C8B-B14F-4D97-AF65-F5344CB8AC3E}">
        <p14:creationId xmlns:p14="http://schemas.microsoft.com/office/powerpoint/2010/main" val="155143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273F5B"/>
              </a:solidFill>
              <a:prstDash val="solid"/>
              <a:miter/>
            </a:ln>
          </p:spPr>
          <p:txBody>
            <a:bodyPr/>
            <a:lstStyle/>
            <a:p>
              <a:endParaRPr lang="en-US"/>
            </a:p>
          </p:txBody>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AutoShape 8"/>
          <p:cNvSpPr/>
          <p:nvPr/>
        </p:nvSpPr>
        <p:spPr>
          <a:xfrm flipV="1">
            <a:off x="5744002" y="5105400"/>
            <a:ext cx="5214712" cy="19050"/>
          </a:xfrm>
          <a:prstGeom prst="line">
            <a:avLst/>
          </a:prstGeom>
          <a:ln w="38100" cap="flat">
            <a:solidFill>
              <a:srgbClr val="273F5B"/>
            </a:solidFill>
            <a:prstDash val="solid"/>
            <a:headEnd type="none" w="sm" len="sm"/>
            <a:tailEnd type="none" w="sm" len="sm"/>
          </a:ln>
        </p:spPr>
        <p:txBody>
          <a:bodyPr/>
          <a:lstStyle/>
          <a:p>
            <a:endParaRPr lang="en-US"/>
          </a:p>
        </p:txBody>
      </p:sp>
      <p:sp>
        <p:nvSpPr>
          <p:cNvPr id="10" name="TextBox 10"/>
          <p:cNvSpPr txBox="1"/>
          <p:nvPr/>
        </p:nvSpPr>
        <p:spPr>
          <a:xfrm>
            <a:off x="718658" y="809793"/>
            <a:ext cx="7884841" cy="811528"/>
          </a:xfrm>
          <a:prstGeom prst="rect">
            <a:avLst/>
          </a:prstGeom>
        </p:spPr>
        <p:txBody>
          <a:bodyPr lIns="0" tIns="0" rIns="0" bIns="0" rtlCol="0" anchor="t">
            <a:spAutoFit/>
          </a:bodyPr>
          <a:lstStyle/>
          <a:p>
            <a:pPr marL="0" lvl="0" indent="0" algn="ctr">
              <a:lnSpc>
                <a:spcPts val="6720"/>
              </a:lnSpc>
              <a:spcBef>
                <a:spcPct val="0"/>
              </a:spcBef>
            </a:pPr>
            <a:r>
              <a:rPr lang="en-US" sz="4800" b="1" dirty="0">
                <a:solidFill>
                  <a:srgbClr val="051D40"/>
                </a:solidFill>
                <a:latin typeface="Montserrat Bold"/>
                <a:ea typeface="Montserrat Bold"/>
                <a:cs typeface="Montserrat Bold"/>
                <a:sym typeface="Montserrat Bold"/>
              </a:rPr>
              <a:t>07 Sample Visuals</a:t>
            </a:r>
          </a:p>
        </p:txBody>
      </p:sp>
      <p:sp>
        <p:nvSpPr>
          <p:cNvPr id="12" name="TextBox 12"/>
          <p:cNvSpPr txBox="1"/>
          <p:nvPr/>
        </p:nvSpPr>
        <p:spPr>
          <a:xfrm>
            <a:off x="2089344" y="2588642"/>
            <a:ext cx="3490991" cy="486415"/>
          </a:xfrm>
          <a:prstGeom prst="rect">
            <a:avLst/>
          </a:prstGeom>
        </p:spPr>
        <p:txBody>
          <a:bodyPr lIns="0" tIns="0" rIns="0" bIns="0" rtlCol="0" anchor="t">
            <a:spAutoFit/>
          </a:bodyPr>
          <a:lstStyle/>
          <a:p>
            <a:pPr algn="ctr">
              <a:lnSpc>
                <a:spcPts val="3966"/>
              </a:lnSpc>
              <a:spcBef>
                <a:spcPct val="0"/>
              </a:spcBef>
            </a:pPr>
            <a:r>
              <a:rPr lang="en-US" sz="2833" b="1" dirty="0">
                <a:solidFill>
                  <a:srgbClr val="273F5B"/>
                </a:solidFill>
                <a:latin typeface="Poppins Bold"/>
                <a:ea typeface="Poppins Bold"/>
                <a:cs typeface="Poppins Bold"/>
                <a:sym typeface="Poppins Bold"/>
              </a:rPr>
              <a:t>3)    Map:</a:t>
            </a:r>
          </a:p>
        </p:txBody>
      </p:sp>
      <p:sp>
        <p:nvSpPr>
          <p:cNvPr id="14" name="TextBox 12">
            <a:extLst>
              <a:ext uri="{FF2B5EF4-FFF2-40B4-BE49-F238E27FC236}">
                <a16:creationId xmlns:a16="http://schemas.microsoft.com/office/drawing/2014/main" id="{FD788266-A6F9-6F9C-C33D-5C444A8541A7}"/>
              </a:ext>
            </a:extLst>
          </p:cNvPr>
          <p:cNvSpPr txBox="1"/>
          <p:nvPr/>
        </p:nvSpPr>
        <p:spPr>
          <a:xfrm>
            <a:off x="2089344" y="5757951"/>
            <a:ext cx="3490991" cy="486415"/>
          </a:xfrm>
          <a:prstGeom prst="rect">
            <a:avLst/>
          </a:prstGeom>
        </p:spPr>
        <p:txBody>
          <a:bodyPr lIns="0" tIns="0" rIns="0" bIns="0" rtlCol="0" anchor="t">
            <a:spAutoFit/>
          </a:bodyPr>
          <a:lstStyle/>
          <a:p>
            <a:pPr algn="ctr">
              <a:lnSpc>
                <a:spcPts val="3966"/>
              </a:lnSpc>
              <a:spcBef>
                <a:spcPct val="0"/>
              </a:spcBef>
            </a:pPr>
            <a:r>
              <a:rPr lang="en-US" sz="2833" b="1" dirty="0">
                <a:solidFill>
                  <a:srgbClr val="273F5B"/>
                </a:solidFill>
                <a:latin typeface="Poppins Bold"/>
                <a:ea typeface="Poppins Bold"/>
                <a:cs typeface="Poppins Bold"/>
                <a:sym typeface="Poppins Bold"/>
              </a:rPr>
              <a:t>4)    Bar Chart:</a:t>
            </a:r>
          </a:p>
        </p:txBody>
      </p:sp>
      <p:grpSp>
        <p:nvGrpSpPr>
          <p:cNvPr id="17" name="Group 5">
            <a:extLst>
              <a:ext uri="{FF2B5EF4-FFF2-40B4-BE49-F238E27FC236}">
                <a16:creationId xmlns:a16="http://schemas.microsoft.com/office/drawing/2014/main" id="{6708FFDB-3F47-E912-22A6-327A8F604382}"/>
              </a:ext>
            </a:extLst>
          </p:cNvPr>
          <p:cNvGrpSpPr/>
          <p:nvPr/>
        </p:nvGrpSpPr>
        <p:grpSpPr>
          <a:xfrm>
            <a:off x="12160566" y="5717349"/>
            <a:ext cx="4542005" cy="3195549"/>
            <a:chOff x="0" y="0"/>
            <a:chExt cx="1597264" cy="1012638"/>
          </a:xfrm>
        </p:grpSpPr>
        <p:sp>
          <p:nvSpPr>
            <p:cNvPr id="18" name="Freeform 6">
              <a:extLst>
                <a:ext uri="{FF2B5EF4-FFF2-40B4-BE49-F238E27FC236}">
                  <a16:creationId xmlns:a16="http://schemas.microsoft.com/office/drawing/2014/main" id="{EB8D0C12-DA00-C8DB-E888-020CFB7E3300}"/>
                </a:ext>
              </a:extLst>
            </p:cNvPr>
            <p:cNvSpPr/>
            <p:nvPr/>
          </p:nvSpPr>
          <p:spPr>
            <a:xfrm>
              <a:off x="0" y="0"/>
              <a:ext cx="1597264" cy="1012638"/>
            </a:xfrm>
            <a:custGeom>
              <a:avLst/>
              <a:gdLst/>
              <a:ahLst/>
              <a:cxnLst/>
              <a:rect l="l" t="t" r="r" b="b"/>
              <a:pathLst>
                <a:path w="1597264" h="1012638">
                  <a:moveTo>
                    <a:pt x="40836" y="0"/>
                  </a:moveTo>
                  <a:lnTo>
                    <a:pt x="1556428" y="0"/>
                  </a:lnTo>
                  <a:cubicBezTo>
                    <a:pt x="1567258" y="0"/>
                    <a:pt x="1577645" y="4302"/>
                    <a:pt x="1585303" y="11961"/>
                  </a:cubicBezTo>
                  <a:cubicBezTo>
                    <a:pt x="1592962" y="19619"/>
                    <a:pt x="1597264" y="30006"/>
                    <a:pt x="1597264" y="40836"/>
                  </a:cubicBezTo>
                  <a:lnTo>
                    <a:pt x="1597264" y="971802"/>
                  </a:lnTo>
                  <a:cubicBezTo>
                    <a:pt x="1597264" y="994355"/>
                    <a:pt x="1578981" y="1012638"/>
                    <a:pt x="1556428" y="1012638"/>
                  </a:cubicBezTo>
                  <a:lnTo>
                    <a:pt x="40836" y="1012638"/>
                  </a:lnTo>
                  <a:cubicBezTo>
                    <a:pt x="18283" y="1012638"/>
                    <a:pt x="0" y="994355"/>
                    <a:pt x="0" y="971802"/>
                  </a:cubicBezTo>
                  <a:lnTo>
                    <a:pt x="0" y="40836"/>
                  </a:lnTo>
                  <a:cubicBezTo>
                    <a:pt x="0" y="18283"/>
                    <a:pt x="18283" y="0"/>
                    <a:pt x="40836" y="0"/>
                  </a:cubicBezTo>
                  <a:close/>
                </a:path>
              </a:pathLst>
            </a:custGeom>
            <a:solidFill>
              <a:srgbClr val="FDFDFD"/>
            </a:solidFill>
            <a:ln w="38100" cap="rnd">
              <a:solidFill>
                <a:srgbClr val="273F5B"/>
              </a:solidFill>
              <a:prstDash val="solid"/>
              <a:round/>
            </a:ln>
          </p:spPr>
          <p:txBody>
            <a:bodyPr/>
            <a:lstStyle/>
            <a:p>
              <a:endParaRPr lang="en-US"/>
            </a:p>
          </p:txBody>
        </p:sp>
        <p:sp>
          <p:nvSpPr>
            <p:cNvPr id="19" name="TextBox 7">
              <a:extLst>
                <a:ext uri="{FF2B5EF4-FFF2-40B4-BE49-F238E27FC236}">
                  <a16:creationId xmlns:a16="http://schemas.microsoft.com/office/drawing/2014/main" id="{F40288C8-7AE2-CF08-B889-1E3F7EBC7C59}"/>
                </a:ext>
              </a:extLst>
            </p:cNvPr>
            <p:cNvSpPr txBox="1"/>
            <p:nvPr/>
          </p:nvSpPr>
          <p:spPr>
            <a:xfrm>
              <a:off x="0" y="-38100"/>
              <a:ext cx="1597264" cy="1050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0" name="TextBox 11">
            <a:extLst>
              <a:ext uri="{FF2B5EF4-FFF2-40B4-BE49-F238E27FC236}">
                <a16:creationId xmlns:a16="http://schemas.microsoft.com/office/drawing/2014/main" id="{E8DDF3AA-68E6-0AB4-3B35-55B6CDCB6EDD}"/>
              </a:ext>
            </a:extLst>
          </p:cNvPr>
          <p:cNvSpPr txBox="1"/>
          <p:nvPr/>
        </p:nvSpPr>
        <p:spPr>
          <a:xfrm>
            <a:off x="3834839" y="6955221"/>
            <a:ext cx="7009132" cy="675570"/>
          </a:xfrm>
          <a:prstGeom prst="rect">
            <a:avLst/>
          </a:prstGeom>
        </p:spPr>
        <p:txBody>
          <a:bodyPr lIns="0" tIns="0" rIns="0" bIns="0" rtlCol="0" anchor="t">
            <a:spAutoFit/>
          </a:bodyPr>
          <a:lstStyle/>
          <a:p>
            <a:pPr algn="ctr">
              <a:lnSpc>
                <a:spcPts val="2714"/>
              </a:lnSpc>
            </a:pPr>
            <a:r>
              <a:rPr lang="en-US" sz="1938" spc="-38" dirty="0">
                <a:solidFill>
                  <a:srgbClr val="273F5B"/>
                </a:solidFill>
                <a:latin typeface="Poppins"/>
                <a:ea typeface="Poppins"/>
                <a:cs typeface="Poppins"/>
                <a:sym typeface="Poppins"/>
              </a:rPr>
              <a:t>Showing Accidents Severity by different weather Conditions</a:t>
            </a:r>
          </a:p>
        </p:txBody>
      </p:sp>
      <p:grpSp>
        <p:nvGrpSpPr>
          <p:cNvPr id="24" name="Group 5">
            <a:extLst>
              <a:ext uri="{FF2B5EF4-FFF2-40B4-BE49-F238E27FC236}">
                <a16:creationId xmlns:a16="http://schemas.microsoft.com/office/drawing/2014/main" id="{7C078551-7500-FFA7-43A2-BBEB8C240A64}"/>
              </a:ext>
            </a:extLst>
          </p:cNvPr>
          <p:cNvGrpSpPr/>
          <p:nvPr/>
        </p:nvGrpSpPr>
        <p:grpSpPr>
          <a:xfrm>
            <a:off x="10958714" y="1790700"/>
            <a:ext cx="6186285" cy="2871256"/>
            <a:chOff x="0" y="0"/>
            <a:chExt cx="1597264" cy="1012638"/>
          </a:xfrm>
        </p:grpSpPr>
        <p:sp>
          <p:nvSpPr>
            <p:cNvPr id="25" name="Freeform 6">
              <a:extLst>
                <a:ext uri="{FF2B5EF4-FFF2-40B4-BE49-F238E27FC236}">
                  <a16:creationId xmlns:a16="http://schemas.microsoft.com/office/drawing/2014/main" id="{BF2E3DFA-9ECF-5D55-419D-EF83E19E2D68}"/>
                </a:ext>
              </a:extLst>
            </p:cNvPr>
            <p:cNvSpPr/>
            <p:nvPr/>
          </p:nvSpPr>
          <p:spPr>
            <a:xfrm>
              <a:off x="0" y="0"/>
              <a:ext cx="1597264" cy="1012638"/>
            </a:xfrm>
            <a:custGeom>
              <a:avLst/>
              <a:gdLst/>
              <a:ahLst/>
              <a:cxnLst/>
              <a:rect l="l" t="t" r="r" b="b"/>
              <a:pathLst>
                <a:path w="1597264" h="1012638">
                  <a:moveTo>
                    <a:pt x="40836" y="0"/>
                  </a:moveTo>
                  <a:lnTo>
                    <a:pt x="1556428" y="0"/>
                  </a:lnTo>
                  <a:cubicBezTo>
                    <a:pt x="1567258" y="0"/>
                    <a:pt x="1577645" y="4302"/>
                    <a:pt x="1585303" y="11961"/>
                  </a:cubicBezTo>
                  <a:cubicBezTo>
                    <a:pt x="1592962" y="19619"/>
                    <a:pt x="1597264" y="30006"/>
                    <a:pt x="1597264" y="40836"/>
                  </a:cubicBezTo>
                  <a:lnTo>
                    <a:pt x="1597264" y="971802"/>
                  </a:lnTo>
                  <a:cubicBezTo>
                    <a:pt x="1597264" y="994355"/>
                    <a:pt x="1578981" y="1012638"/>
                    <a:pt x="1556428" y="1012638"/>
                  </a:cubicBezTo>
                  <a:lnTo>
                    <a:pt x="40836" y="1012638"/>
                  </a:lnTo>
                  <a:cubicBezTo>
                    <a:pt x="18283" y="1012638"/>
                    <a:pt x="0" y="994355"/>
                    <a:pt x="0" y="971802"/>
                  </a:cubicBezTo>
                  <a:lnTo>
                    <a:pt x="0" y="40836"/>
                  </a:lnTo>
                  <a:cubicBezTo>
                    <a:pt x="0" y="18283"/>
                    <a:pt x="18283" y="0"/>
                    <a:pt x="40836" y="0"/>
                  </a:cubicBezTo>
                  <a:close/>
                </a:path>
              </a:pathLst>
            </a:custGeom>
            <a:solidFill>
              <a:srgbClr val="FDFDFD"/>
            </a:solidFill>
            <a:ln w="38100" cap="rnd">
              <a:solidFill>
                <a:srgbClr val="273F5B"/>
              </a:solidFill>
              <a:prstDash val="solid"/>
              <a:round/>
            </a:ln>
          </p:spPr>
          <p:txBody>
            <a:bodyPr/>
            <a:lstStyle/>
            <a:p>
              <a:endParaRPr lang="en-US"/>
            </a:p>
          </p:txBody>
        </p:sp>
        <p:sp>
          <p:nvSpPr>
            <p:cNvPr id="26" name="TextBox 7">
              <a:extLst>
                <a:ext uri="{FF2B5EF4-FFF2-40B4-BE49-F238E27FC236}">
                  <a16:creationId xmlns:a16="http://schemas.microsoft.com/office/drawing/2014/main" id="{E556AE90-9DEB-2452-8013-DA54A764A84A}"/>
                </a:ext>
              </a:extLst>
            </p:cNvPr>
            <p:cNvSpPr txBox="1"/>
            <p:nvPr/>
          </p:nvSpPr>
          <p:spPr>
            <a:xfrm>
              <a:off x="0" y="-38100"/>
              <a:ext cx="1597264" cy="1050738"/>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11">
            <a:extLst>
              <a:ext uri="{FF2B5EF4-FFF2-40B4-BE49-F238E27FC236}">
                <a16:creationId xmlns:a16="http://schemas.microsoft.com/office/drawing/2014/main" id="{1FFFB443-C09C-E0DD-096B-FC10894AD17B}"/>
              </a:ext>
            </a:extLst>
          </p:cNvPr>
          <p:cNvSpPr txBox="1"/>
          <p:nvPr/>
        </p:nvSpPr>
        <p:spPr>
          <a:xfrm>
            <a:off x="3794828" y="3360314"/>
            <a:ext cx="7009132" cy="329321"/>
          </a:xfrm>
          <a:prstGeom prst="rect">
            <a:avLst/>
          </a:prstGeom>
        </p:spPr>
        <p:txBody>
          <a:bodyPr lIns="0" tIns="0" rIns="0" bIns="0" rtlCol="0" anchor="t">
            <a:spAutoFit/>
          </a:bodyPr>
          <a:lstStyle/>
          <a:p>
            <a:pPr algn="ctr">
              <a:lnSpc>
                <a:spcPts val="2714"/>
              </a:lnSpc>
            </a:pPr>
            <a:r>
              <a:rPr lang="en-US" sz="1938" spc="-38" dirty="0">
                <a:solidFill>
                  <a:srgbClr val="273F5B"/>
                </a:solidFill>
                <a:latin typeface="Poppins"/>
                <a:ea typeface="Poppins"/>
                <a:cs typeface="Poppins"/>
                <a:sym typeface="Poppins"/>
              </a:rPr>
              <a:t>Showing number of accidents in each country </a:t>
            </a:r>
          </a:p>
        </p:txBody>
      </p:sp>
      <p:pic>
        <p:nvPicPr>
          <p:cNvPr id="28" name="Picture 27">
            <a:extLst>
              <a:ext uri="{FF2B5EF4-FFF2-40B4-BE49-F238E27FC236}">
                <a16:creationId xmlns:a16="http://schemas.microsoft.com/office/drawing/2014/main" id="{905C74FA-5E5B-75D4-1B63-DB076090FF5F}"/>
              </a:ext>
            </a:extLst>
          </p:cNvPr>
          <p:cNvPicPr>
            <a:picLocks noChangeAspect="1"/>
          </p:cNvPicPr>
          <p:nvPr/>
        </p:nvPicPr>
        <p:blipFill>
          <a:blip r:embed="rId2"/>
          <a:stretch>
            <a:fillRect/>
          </a:stretch>
        </p:blipFill>
        <p:spPr>
          <a:xfrm>
            <a:off x="11125200" y="1968275"/>
            <a:ext cx="5877745" cy="2591162"/>
          </a:xfrm>
          <a:prstGeom prst="rect">
            <a:avLst/>
          </a:prstGeom>
        </p:spPr>
      </p:pic>
      <p:pic>
        <p:nvPicPr>
          <p:cNvPr id="30" name="Picture 29">
            <a:extLst>
              <a:ext uri="{FF2B5EF4-FFF2-40B4-BE49-F238E27FC236}">
                <a16:creationId xmlns:a16="http://schemas.microsoft.com/office/drawing/2014/main" id="{E79E2C1A-B8DF-DE0F-929A-CF59BCBDA39B}"/>
              </a:ext>
            </a:extLst>
          </p:cNvPr>
          <p:cNvPicPr>
            <a:picLocks noChangeAspect="1"/>
          </p:cNvPicPr>
          <p:nvPr/>
        </p:nvPicPr>
        <p:blipFill>
          <a:blip r:embed="rId3"/>
          <a:stretch>
            <a:fillRect/>
          </a:stretch>
        </p:blipFill>
        <p:spPr>
          <a:xfrm>
            <a:off x="12328780" y="5956803"/>
            <a:ext cx="4205576" cy="2711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61E31-9A91-231C-873D-71795A784E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3FDF46-F4AC-B0D5-5740-B7681E7D2C65}"/>
              </a:ext>
            </a:extLst>
          </p:cNvPr>
          <p:cNvGrpSpPr/>
          <p:nvPr/>
        </p:nvGrpSpPr>
        <p:grpSpPr>
          <a:xfrm>
            <a:off x="96841" y="6849670"/>
            <a:ext cx="2849613" cy="798006"/>
            <a:chOff x="0" y="0"/>
            <a:chExt cx="797955" cy="223459"/>
          </a:xfrm>
        </p:grpSpPr>
        <p:sp>
          <p:nvSpPr>
            <p:cNvPr id="3" name="Freeform 3">
              <a:extLst>
                <a:ext uri="{FF2B5EF4-FFF2-40B4-BE49-F238E27FC236}">
                  <a16:creationId xmlns:a16="http://schemas.microsoft.com/office/drawing/2014/main" id="{EBA6A020-F81B-1D17-8316-EEAD3B745FE5}"/>
                </a:ext>
              </a:extLst>
            </p:cNvPr>
            <p:cNvSpPr/>
            <p:nvPr/>
          </p:nvSpPr>
          <p:spPr>
            <a:xfrm>
              <a:off x="0" y="0"/>
              <a:ext cx="797955" cy="223459"/>
            </a:xfrm>
            <a:custGeom>
              <a:avLst/>
              <a:gdLst/>
              <a:ahLst/>
              <a:cxnLst/>
              <a:rect l="l" t="t" r="r" b="b"/>
              <a:pathLst>
                <a:path w="797955" h="223459">
                  <a:moveTo>
                    <a:pt x="0" y="0"/>
                  </a:moveTo>
                  <a:lnTo>
                    <a:pt x="797955" y="0"/>
                  </a:lnTo>
                  <a:lnTo>
                    <a:pt x="797955" y="223459"/>
                  </a:lnTo>
                  <a:lnTo>
                    <a:pt x="0" y="223459"/>
                  </a:lnTo>
                  <a:close/>
                </a:path>
              </a:pathLst>
            </a:custGeom>
            <a:solidFill>
              <a:srgbClr val="273F5B"/>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F7186FDA-82EE-E8CC-4C84-3FBB4778B496}"/>
                </a:ext>
              </a:extLst>
            </p:cNvPr>
            <p:cNvSpPr txBox="1"/>
            <p:nvPr/>
          </p:nvSpPr>
          <p:spPr>
            <a:xfrm>
              <a:off x="0" y="-38100"/>
              <a:ext cx="797955" cy="26155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a:extLst>
              <a:ext uri="{FF2B5EF4-FFF2-40B4-BE49-F238E27FC236}">
                <a16:creationId xmlns:a16="http://schemas.microsoft.com/office/drawing/2014/main" id="{2F289E34-9FD3-53DB-3AD7-721829348203}"/>
              </a:ext>
            </a:extLst>
          </p:cNvPr>
          <p:cNvGrpSpPr/>
          <p:nvPr/>
        </p:nvGrpSpPr>
        <p:grpSpPr>
          <a:xfrm>
            <a:off x="3098854" y="6849670"/>
            <a:ext cx="2846360" cy="783174"/>
            <a:chOff x="0" y="0"/>
            <a:chExt cx="797044" cy="219306"/>
          </a:xfrm>
        </p:grpSpPr>
        <p:sp>
          <p:nvSpPr>
            <p:cNvPr id="6" name="Freeform 6">
              <a:extLst>
                <a:ext uri="{FF2B5EF4-FFF2-40B4-BE49-F238E27FC236}">
                  <a16:creationId xmlns:a16="http://schemas.microsoft.com/office/drawing/2014/main" id="{B1196A8E-3CE8-C370-CE49-2871823D285A}"/>
                </a:ext>
              </a:extLst>
            </p:cNvPr>
            <p:cNvSpPr/>
            <p:nvPr/>
          </p:nvSpPr>
          <p:spPr>
            <a:xfrm>
              <a:off x="0" y="0"/>
              <a:ext cx="797044" cy="219306"/>
            </a:xfrm>
            <a:custGeom>
              <a:avLst/>
              <a:gdLst/>
              <a:ahLst/>
              <a:cxnLst/>
              <a:rect l="l" t="t" r="r" b="b"/>
              <a:pathLst>
                <a:path w="797044" h="219306">
                  <a:moveTo>
                    <a:pt x="0" y="0"/>
                  </a:moveTo>
                  <a:lnTo>
                    <a:pt x="797044" y="0"/>
                  </a:lnTo>
                  <a:lnTo>
                    <a:pt x="797044" y="219306"/>
                  </a:lnTo>
                  <a:lnTo>
                    <a:pt x="0" y="219306"/>
                  </a:lnTo>
                  <a:close/>
                </a:path>
              </a:pathLst>
            </a:custGeom>
            <a:solidFill>
              <a:srgbClr val="273F5B"/>
            </a:solidFill>
            <a:ln cap="sq">
              <a:noFill/>
              <a:prstDash val="solid"/>
              <a:miter/>
            </a:ln>
          </p:spPr>
          <p:txBody>
            <a:bodyPr/>
            <a:lstStyle/>
            <a:p>
              <a:endParaRPr lang="en-US"/>
            </a:p>
          </p:txBody>
        </p:sp>
        <p:sp>
          <p:nvSpPr>
            <p:cNvPr id="7" name="TextBox 7">
              <a:extLst>
                <a:ext uri="{FF2B5EF4-FFF2-40B4-BE49-F238E27FC236}">
                  <a16:creationId xmlns:a16="http://schemas.microsoft.com/office/drawing/2014/main" id="{D2B18D67-5E88-139A-67FB-2D9E3510CCFE}"/>
                </a:ext>
              </a:extLst>
            </p:cNvPr>
            <p:cNvSpPr txBox="1"/>
            <p:nvPr/>
          </p:nvSpPr>
          <p:spPr>
            <a:xfrm>
              <a:off x="0" y="-38100"/>
              <a:ext cx="797044" cy="25740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a:extLst>
              <a:ext uri="{FF2B5EF4-FFF2-40B4-BE49-F238E27FC236}">
                <a16:creationId xmlns:a16="http://schemas.microsoft.com/office/drawing/2014/main" id="{94B0CB1A-2BAB-68B6-1707-A8B6DAC2F331}"/>
              </a:ext>
            </a:extLst>
          </p:cNvPr>
          <p:cNvGrpSpPr/>
          <p:nvPr/>
        </p:nvGrpSpPr>
        <p:grpSpPr>
          <a:xfrm>
            <a:off x="6088090" y="6849670"/>
            <a:ext cx="2846360" cy="768342"/>
            <a:chOff x="0" y="0"/>
            <a:chExt cx="797044" cy="215153"/>
          </a:xfrm>
        </p:grpSpPr>
        <p:sp>
          <p:nvSpPr>
            <p:cNvPr id="9" name="Freeform 9">
              <a:extLst>
                <a:ext uri="{FF2B5EF4-FFF2-40B4-BE49-F238E27FC236}">
                  <a16:creationId xmlns:a16="http://schemas.microsoft.com/office/drawing/2014/main" id="{B5BED7BE-C215-6482-DF2E-9261854E8BFC}"/>
                </a:ext>
              </a:extLst>
            </p:cNvPr>
            <p:cNvSpPr/>
            <p:nvPr/>
          </p:nvSpPr>
          <p:spPr>
            <a:xfrm>
              <a:off x="0" y="0"/>
              <a:ext cx="797044" cy="215153"/>
            </a:xfrm>
            <a:custGeom>
              <a:avLst/>
              <a:gdLst/>
              <a:ahLst/>
              <a:cxnLst/>
              <a:rect l="l" t="t" r="r" b="b"/>
              <a:pathLst>
                <a:path w="797044" h="215153">
                  <a:moveTo>
                    <a:pt x="0" y="0"/>
                  </a:moveTo>
                  <a:lnTo>
                    <a:pt x="797044" y="0"/>
                  </a:lnTo>
                  <a:lnTo>
                    <a:pt x="797044" y="215153"/>
                  </a:lnTo>
                  <a:lnTo>
                    <a:pt x="0" y="215153"/>
                  </a:lnTo>
                  <a:close/>
                </a:path>
              </a:pathLst>
            </a:custGeom>
            <a:solidFill>
              <a:srgbClr val="273F5B"/>
            </a:solid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83192011-DAA9-C78D-E9E7-D9D096F453C7}"/>
                </a:ext>
              </a:extLst>
            </p:cNvPr>
            <p:cNvSpPr txBox="1"/>
            <p:nvPr/>
          </p:nvSpPr>
          <p:spPr>
            <a:xfrm>
              <a:off x="0" y="-38100"/>
              <a:ext cx="797044" cy="25325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a:extLst>
              <a:ext uri="{FF2B5EF4-FFF2-40B4-BE49-F238E27FC236}">
                <a16:creationId xmlns:a16="http://schemas.microsoft.com/office/drawing/2014/main" id="{3F26E4A8-E344-2B91-B096-42C6D1F92734}"/>
              </a:ext>
            </a:extLst>
          </p:cNvPr>
          <p:cNvGrpSpPr/>
          <p:nvPr/>
        </p:nvGrpSpPr>
        <p:grpSpPr>
          <a:xfrm>
            <a:off x="9096375" y="6870082"/>
            <a:ext cx="2846360" cy="727519"/>
            <a:chOff x="0" y="0"/>
            <a:chExt cx="797044" cy="203722"/>
          </a:xfrm>
        </p:grpSpPr>
        <p:sp>
          <p:nvSpPr>
            <p:cNvPr id="12" name="Freeform 12">
              <a:extLst>
                <a:ext uri="{FF2B5EF4-FFF2-40B4-BE49-F238E27FC236}">
                  <a16:creationId xmlns:a16="http://schemas.microsoft.com/office/drawing/2014/main" id="{ACD7CEA5-7591-25DC-50F0-48C83EB82994}"/>
                </a:ext>
              </a:extLst>
            </p:cNvPr>
            <p:cNvSpPr/>
            <p:nvPr/>
          </p:nvSpPr>
          <p:spPr>
            <a:xfrm>
              <a:off x="0" y="0"/>
              <a:ext cx="797044" cy="203722"/>
            </a:xfrm>
            <a:custGeom>
              <a:avLst/>
              <a:gdLst/>
              <a:ahLst/>
              <a:cxnLst/>
              <a:rect l="l" t="t" r="r" b="b"/>
              <a:pathLst>
                <a:path w="797044" h="203722">
                  <a:moveTo>
                    <a:pt x="0" y="0"/>
                  </a:moveTo>
                  <a:lnTo>
                    <a:pt x="797044" y="0"/>
                  </a:lnTo>
                  <a:lnTo>
                    <a:pt x="797044" y="203722"/>
                  </a:lnTo>
                  <a:lnTo>
                    <a:pt x="0" y="203722"/>
                  </a:lnTo>
                  <a:close/>
                </a:path>
              </a:pathLst>
            </a:custGeom>
            <a:solidFill>
              <a:srgbClr val="273F5B"/>
            </a:solid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F9A05147-6CDC-FA42-37E2-FE54A01B8984}"/>
                </a:ext>
              </a:extLst>
            </p:cNvPr>
            <p:cNvSpPr txBox="1"/>
            <p:nvPr/>
          </p:nvSpPr>
          <p:spPr>
            <a:xfrm>
              <a:off x="0" y="-38100"/>
              <a:ext cx="797044" cy="24182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4" name="Group 14">
            <a:extLst>
              <a:ext uri="{FF2B5EF4-FFF2-40B4-BE49-F238E27FC236}">
                <a16:creationId xmlns:a16="http://schemas.microsoft.com/office/drawing/2014/main" id="{9EDEF4D3-42B2-735A-43AF-691CFC21BE42}"/>
              </a:ext>
            </a:extLst>
          </p:cNvPr>
          <p:cNvGrpSpPr/>
          <p:nvPr/>
        </p:nvGrpSpPr>
        <p:grpSpPr>
          <a:xfrm>
            <a:off x="12095135" y="6849670"/>
            <a:ext cx="2846360" cy="747931"/>
            <a:chOff x="0" y="0"/>
            <a:chExt cx="797044" cy="209437"/>
          </a:xfrm>
        </p:grpSpPr>
        <p:sp>
          <p:nvSpPr>
            <p:cNvPr id="15" name="Freeform 15">
              <a:extLst>
                <a:ext uri="{FF2B5EF4-FFF2-40B4-BE49-F238E27FC236}">
                  <a16:creationId xmlns:a16="http://schemas.microsoft.com/office/drawing/2014/main" id="{897D5331-7B68-613D-D361-563A5B09DE33}"/>
                </a:ext>
              </a:extLst>
            </p:cNvPr>
            <p:cNvSpPr/>
            <p:nvPr/>
          </p:nvSpPr>
          <p:spPr>
            <a:xfrm>
              <a:off x="0" y="0"/>
              <a:ext cx="797044" cy="209437"/>
            </a:xfrm>
            <a:custGeom>
              <a:avLst/>
              <a:gdLst/>
              <a:ahLst/>
              <a:cxnLst/>
              <a:rect l="l" t="t" r="r" b="b"/>
              <a:pathLst>
                <a:path w="797044" h="209437">
                  <a:moveTo>
                    <a:pt x="0" y="0"/>
                  </a:moveTo>
                  <a:lnTo>
                    <a:pt x="797044" y="0"/>
                  </a:lnTo>
                  <a:lnTo>
                    <a:pt x="797044" y="209437"/>
                  </a:lnTo>
                  <a:lnTo>
                    <a:pt x="0" y="209437"/>
                  </a:lnTo>
                  <a:close/>
                </a:path>
              </a:pathLst>
            </a:custGeom>
            <a:solidFill>
              <a:srgbClr val="273F5B"/>
            </a:solid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544617DB-C406-C6D4-5B48-E2A11CB46B35}"/>
                </a:ext>
              </a:extLst>
            </p:cNvPr>
            <p:cNvSpPr txBox="1"/>
            <p:nvPr/>
          </p:nvSpPr>
          <p:spPr>
            <a:xfrm>
              <a:off x="0" y="-38100"/>
              <a:ext cx="797044" cy="24753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7" name="Group 17">
            <a:extLst>
              <a:ext uri="{FF2B5EF4-FFF2-40B4-BE49-F238E27FC236}">
                <a16:creationId xmlns:a16="http://schemas.microsoft.com/office/drawing/2014/main" id="{18F51219-3B9C-B0C6-5C2F-09DA45B8D9B1}"/>
              </a:ext>
            </a:extLst>
          </p:cNvPr>
          <p:cNvGrpSpPr/>
          <p:nvPr/>
        </p:nvGrpSpPr>
        <p:grpSpPr>
          <a:xfrm>
            <a:off x="-1766494" y="9340175"/>
            <a:ext cx="21820987" cy="946825"/>
            <a:chOff x="0" y="0"/>
            <a:chExt cx="6110362" cy="265132"/>
          </a:xfrm>
        </p:grpSpPr>
        <p:sp>
          <p:nvSpPr>
            <p:cNvPr id="18" name="Freeform 18">
              <a:extLst>
                <a:ext uri="{FF2B5EF4-FFF2-40B4-BE49-F238E27FC236}">
                  <a16:creationId xmlns:a16="http://schemas.microsoft.com/office/drawing/2014/main" id="{DC8DC614-396E-11B3-8E50-9FCF71854B10}"/>
                </a:ext>
              </a:extLst>
            </p:cNvPr>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273F5B"/>
            </a:solidFill>
            <a:ln cap="sq">
              <a:noFill/>
              <a:prstDash val="solid"/>
              <a:miter/>
            </a:ln>
          </p:spPr>
          <p:txBody>
            <a:bodyPr/>
            <a:lstStyle/>
            <a:p>
              <a:endParaRPr lang="en-US"/>
            </a:p>
          </p:txBody>
        </p:sp>
        <p:sp>
          <p:nvSpPr>
            <p:cNvPr id="19" name="TextBox 19">
              <a:extLst>
                <a:ext uri="{FF2B5EF4-FFF2-40B4-BE49-F238E27FC236}">
                  <a16:creationId xmlns:a16="http://schemas.microsoft.com/office/drawing/2014/main" id="{0262AF5A-36B4-5EE4-3AF7-DEE3BFF77672}"/>
                </a:ext>
              </a:extLst>
            </p:cNvPr>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0" name="Group 20">
            <a:extLst>
              <a:ext uri="{FF2B5EF4-FFF2-40B4-BE49-F238E27FC236}">
                <a16:creationId xmlns:a16="http://schemas.microsoft.com/office/drawing/2014/main" id="{CB1E21F9-206E-245C-79B8-5F87BD2BC5DA}"/>
              </a:ext>
            </a:extLst>
          </p:cNvPr>
          <p:cNvGrpSpPr/>
          <p:nvPr/>
        </p:nvGrpSpPr>
        <p:grpSpPr>
          <a:xfrm>
            <a:off x="-1766494" y="-816076"/>
            <a:ext cx="21820987" cy="1762900"/>
            <a:chOff x="0" y="0"/>
            <a:chExt cx="6110362" cy="493651"/>
          </a:xfrm>
        </p:grpSpPr>
        <p:sp>
          <p:nvSpPr>
            <p:cNvPr id="21" name="Freeform 21">
              <a:extLst>
                <a:ext uri="{FF2B5EF4-FFF2-40B4-BE49-F238E27FC236}">
                  <a16:creationId xmlns:a16="http://schemas.microsoft.com/office/drawing/2014/main" id="{D4F89CEF-B6F3-C2EF-A307-31ACF22EDFE2}"/>
                </a:ext>
              </a:extLst>
            </p:cNvPr>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273F5B"/>
            </a:solidFill>
            <a:ln cap="sq">
              <a:noFill/>
              <a:prstDash val="solid"/>
              <a:miter/>
            </a:ln>
          </p:spPr>
          <p:txBody>
            <a:bodyPr/>
            <a:lstStyle/>
            <a:p>
              <a:endParaRPr lang="en-US"/>
            </a:p>
          </p:txBody>
        </p:sp>
        <p:sp>
          <p:nvSpPr>
            <p:cNvPr id="22" name="TextBox 22">
              <a:extLst>
                <a:ext uri="{FF2B5EF4-FFF2-40B4-BE49-F238E27FC236}">
                  <a16:creationId xmlns:a16="http://schemas.microsoft.com/office/drawing/2014/main" id="{4A4DD414-CBD1-BE0A-A098-01C0E68705C5}"/>
                </a:ext>
              </a:extLst>
            </p:cNvPr>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3" name="Group 23">
            <a:extLst>
              <a:ext uri="{FF2B5EF4-FFF2-40B4-BE49-F238E27FC236}">
                <a16:creationId xmlns:a16="http://schemas.microsoft.com/office/drawing/2014/main" id="{0ACD09CE-B55A-A0FD-0E70-350BCBCA2AE2}"/>
              </a:ext>
            </a:extLst>
          </p:cNvPr>
          <p:cNvGrpSpPr/>
          <p:nvPr/>
        </p:nvGrpSpPr>
        <p:grpSpPr>
          <a:xfrm>
            <a:off x="15079642" y="6849670"/>
            <a:ext cx="3156230" cy="747931"/>
            <a:chOff x="0" y="0"/>
            <a:chExt cx="883815" cy="209437"/>
          </a:xfrm>
        </p:grpSpPr>
        <p:sp>
          <p:nvSpPr>
            <p:cNvPr id="24" name="Freeform 24">
              <a:extLst>
                <a:ext uri="{FF2B5EF4-FFF2-40B4-BE49-F238E27FC236}">
                  <a16:creationId xmlns:a16="http://schemas.microsoft.com/office/drawing/2014/main" id="{7D4D9487-F91A-548A-6CCF-186FA96D2CB4}"/>
                </a:ext>
              </a:extLst>
            </p:cNvPr>
            <p:cNvSpPr/>
            <p:nvPr/>
          </p:nvSpPr>
          <p:spPr>
            <a:xfrm>
              <a:off x="0" y="0"/>
              <a:ext cx="883815" cy="209437"/>
            </a:xfrm>
            <a:custGeom>
              <a:avLst/>
              <a:gdLst/>
              <a:ahLst/>
              <a:cxnLst/>
              <a:rect l="l" t="t" r="r" b="b"/>
              <a:pathLst>
                <a:path w="883815" h="209437">
                  <a:moveTo>
                    <a:pt x="0" y="0"/>
                  </a:moveTo>
                  <a:lnTo>
                    <a:pt x="883815" y="0"/>
                  </a:lnTo>
                  <a:lnTo>
                    <a:pt x="883815" y="209437"/>
                  </a:lnTo>
                  <a:lnTo>
                    <a:pt x="0" y="209437"/>
                  </a:lnTo>
                  <a:close/>
                </a:path>
              </a:pathLst>
            </a:custGeom>
            <a:solidFill>
              <a:srgbClr val="273F5B"/>
            </a:solidFill>
            <a:ln cap="sq">
              <a:noFill/>
              <a:prstDash val="solid"/>
              <a:miter/>
            </a:ln>
          </p:spPr>
          <p:txBody>
            <a:bodyPr/>
            <a:lstStyle/>
            <a:p>
              <a:endParaRPr lang="en-US"/>
            </a:p>
          </p:txBody>
        </p:sp>
        <p:sp>
          <p:nvSpPr>
            <p:cNvPr id="25" name="TextBox 25">
              <a:extLst>
                <a:ext uri="{FF2B5EF4-FFF2-40B4-BE49-F238E27FC236}">
                  <a16:creationId xmlns:a16="http://schemas.microsoft.com/office/drawing/2014/main" id="{B320E323-EDF2-745C-F4C5-DD871444E276}"/>
                </a:ext>
              </a:extLst>
            </p:cNvPr>
            <p:cNvSpPr txBox="1"/>
            <p:nvPr/>
          </p:nvSpPr>
          <p:spPr>
            <a:xfrm>
              <a:off x="0" y="-38100"/>
              <a:ext cx="883815" cy="24753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Freeform 26">
            <a:extLst>
              <a:ext uri="{FF2B5EF4-FFF2-40B4-BE49-F238E27FC236}">
                <a16:creationId xmlns:a16="http://schemas.microsoft.com/office/drawing/2014/main" id="{5A54F6C4-1599-9EED-E72E-F9CDD1D80C58}"/>
              </a:ext>
            </a:extLst>
          </p:cNvPr>
          <p:cNvSpPr/>
          <p:nvPr/>
        </p:nvSpPr>
        <p:spPr>
          <a:xfrm>
            <a:off x="6171543" y="3928900"/>
            <a:ext cx="2679454" cy="2920770"/>
          </a:xfrm>
          <a:custGeom>
            <a:avLst/>
            <a:gdLst/>
            <a:ahLst/>
            <a:cxnLst/>
            <a:rect l="l" t="t" r="r" b="b"/>
            <a:pathLst>
              <a:path w="2679454" h="2920770">
                <a:moveTo>
                  <a:pt x="0" y="0"/>
                </a:moveTo>
                <a:lnTo>
                  <a:pt x="2679454" y="0"/>
                </a:lnTo>
                <a:lnTo>
                  <a:pt x="2679454" y="2920770"/>
                </a:lnTo>
                <a:lnTo>
                  <a:pt x="0" y="2920770"/>
                </a:lnTo>
                <a:lnTo>
                  <a:pt x="0" y="0"/>
                </a:lnTo>
                <a:close/>
              </a:path>
            </a:pathLst>
          </a:custGeom>
          <a:blipFill>
            <a:blip r:embed="rId2"/>
            <a:stretch>
              <a:fillRect l="-9006"/>
            </a:stretch>
          </a:blipFill>
        </p:spPr>
        <p:txBody>
          <a:bodyPr/>
          <a:lstStyle/>
          <a:p>
            <a:endParaRPr lang="en-US"/>
          </a:p>
        </p:txBody>
      </p:sp>
      <p:sp>
        <p:nvSpPr>
          <p:cNvPr id="27" name="Freeform 27">
            <a:extLst>
              <a:ext uri="{FF2B5EF4-FFF2-40B4-BE49-F238E27FC236}">
                <a16:creationId xmlns:a16="http://schemas.microsoft.com/office/drawing/2014/main" id="{8D864567-053C-D18A-0237-CD9F5DE0FDF8}"/>
              </a:ext>
            </a:extLst>
          </p:cNvPr>
          <p:cNvSpPr/>
          <p:nvPr/>
        </p:nvSpPr>
        <p:spPr>
          <a:xfrm>
            <a:off x="12415874" y="3928900"/>
            <a:ext cx="2204882" cy="2920770"/>
          </a:xfrm>
          <a:custGeom>
            <a:avLst/>
            <a:gdLst/>
            <a:ahLst/>
            <a:cxnLst/>
            <a:rect l="l" t="t" r="r" b="b"/>
            <a:pathLst>
              <a:path w="2204882" h="2920770">
                <a:moveTo>
                  <a:pt x="0" y="0"/>
                </a:moveTo>
                <a:lnTo>
                  <a:pt x="2204883" y="0"/>
                </a:lnTo>
                <a:lnTo>
                  <a:pt x="2204883" y="2920770"/>
                </a:lnTo>
                <a:lnTo>
                  <a:pt x="0" y="2920770"/>
                </a:lnTo>
                <a:lnTo>
                  <a:pt x="0" y="0"/>
                </a:lnTo>
                <a:close/>
              </a:path>
            </a:pathLst>
          </a:custGeom>
          <a:blipFill>
            <a:blip r:embed="rId3"/>
            <a:stretch>
              <a:fillRect t="-13305"/>
            </a:stretch>
          </a:blipFill>
        </p:spPr>
        <p:txBody>
          <a:bodyPr/>
          <a:lstStyle/>
          <a:p>
            <a:endParaRPr lang="en-US"/>
          </a:p>
        </p:txBody>
      </p:sp>
      <p:sp>
        <p:nvSpPr>
          <p:cNvPr id="28" name="Freeform 28">
            <a:extLst>
              <a:ext uri="{FF2B5EF4-FFF2-40B4-BE49-F238E27FC236}">
                <a16:creationId xmlns:a16="http://schemas.microsoft.com/office/drawing/2014/main" id="{2A522069-E17D-18AF-1763-DA8901A572D3}"/>
              </a:ext>
            </a:extLst>
          </p:cNvPr>
          <p:cNvSpPr/>
          <p:nvPr/>
        </p:nvSpPr>
        <p:spPr>
          <a:xfrm>
            <a:off x="15079642" y="3783547"/>
            <a:ext cx="3156230" cy="3066123"/>
          </a:xfrm>
          <a:custGeom>
            <a:avLst/>
            <a:gdLst/>
            <a:ahLst/>
            <a:cxnLst/>
            <a:rect l="l" t="t" r="r" b="b"/>
            <a:pathLst>
              <a:path w="3156230" h="3066123">
                <a:moveTo>
                  <a:pt x="0" y="0"/>
                </a:moveTo>
                <a:lnTo>
                  <a:pt x="3156230" y="0"/>
                </a:lnTo>
                <a:lnTo>
                  <a:pt x="3156230" y="3066123"/>
                </a:lnTo>
                <a:lnTo>
                  <a:pt x="0" y="3066123"/>
                </a:lnTo>
                <a:lnTo>
                  <a:pt x="0" y="0"/>
                </a:lnTo>
                <a:close/>
              </a:path>
            </a:pathLst>
          </a:custGeom>
          <a:blipFill>
            <a:blip r:embed="rId4"/>
            <a:stretch>
              <a:fillRect l="-14579" r="-8001"/>
            </a:stretch>
          </a:blipFill>
        </p:spPr>
        <p:txBody>
          <a:bodyPr/>
          <a:lstStyle/>
          <a:p>
            <a:endParaRPr lang="en-US"/>
          </a:p>
        </p:txBody>
      </p:sp>
      <p:sp>
        <p:nvSpPr>
          <p:cNvPr id="29" name="TextBox 29">
            <a:extLst>
              <a:ext uri="{FF2B5EF4-FFF2-40B4-BE49-F238E27FC236}">
                <a16:creationId xmlns:a16="http://schemas.microsoft.com/office/drawing/2014/main" id="{0CD0D228-EB04-224B-37C9-88A66DCCECC3}"/>
              </a:ext>
            </a:extLst>
          </p:cNvPr>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b="1">
                <a:solidFill>
                  <a:srgbClr val="051D40"/>
                </a:solidFill>
                <a:latin typeface="Montserrat Bold"/>
                <a:ea typeface="Montserrat Bold"/>
                <a:cs typeface="Montserrat Bold"/>
                <a:sym typeface="Montserrat Bold"/>
              </a:rPr>
              <a:t>Our Team</a:t>
            </a:r>
          </a:p>
        </p:txBody>
      </p:sp>
      <p:sp>
        <p:nvSpPr>
          <p:cNvPr id="30" name="TextBox 30">
            <a:extLst>
              <a:ext uri="{FF2B5EF4-FFF2-40B4-BE49-F238E27FC236}">
                <a16:creationId xmlns:a16="http://schemas.microsoft.com/office/drawing/2014/main" id="{C838C3DB-4040-FF0C-4625-F52953FC3E64}"/>
              </a:ext>
            </a:extLst>
          </p:cNvPr>
          <p:cNvSpPr txBox="1"/>
          <p:nvPr/>
        </p:nvSpPr>
        <p:spPr>
          <a:xfrm>
            <a:off x="177207"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Arwa Nabil</a:t>
            </a:r>
          </a:p>
        </p:txBody>
      </p:sp>
      <p:sp>
        <p:nvSpPr>
          <p:cNvPr id="31" name="TextBox 31">
            <a:extLst>
              <a:ext uri="{FF2B5EF4-FFF2-40B4-BE49-F238E27FC236}">
                <a16:creationId xmlns:a16="http://schemas.microsoft.com/office/drawing/2014/main" id="{F2B5EC41-E431-9665-82FC-2EBD432FF1AB}"/>
              </a:ext>
            </a:extLst>
          </p:cNvPr>
          <p:cNvSpPr txBox="1"/>
          <p:nvPr/>
        </p:nvSpPr>
        <p:spPr>
          <a:xfrm>
            <a:off x="3236867" y="700250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Mohamed Ibrahim</a:t>
            </a:r>
          </a:p>
        </p:txBody>
      </p:sp>
      <p:sp>
        <p:nvSpPr>
          <p:cNvPr id="32" name="TextBox 32">
            <a:extLst>
              <a:ext uri="{FF2B5EF4-FFF2-40B4-BE49-F238E27FC236}">
                <a16:creationId xmlns:a16="http://schemas.microsoft.com/office/drawing/2014/main" id="{A9AF877E-1EF9-BE36-5C98-CD023C82EC6A}"/>
              </a:ext>
            </a:extLst>
          </p:cNvPr>
          <p:cNvSpPr txBox="1"/>
          <p:nvPr/>
        </p:nvSpPr>
        <p:spPr>
          <a:xfrm>
            <a:off x="6240490" y="700250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Kareem Farahat</a:t>
            </a:r>
          </a:p>
        </p:txBody>
      </p:sp>
      <p:sp>
        <p:nvSpPr>
          <p:cNvPr id="33" name="TextBox 33">
            <a:extLst>
              <a:ext uri="{FF2B5EF4-FFF2-40B4-BE49-F238E27FC236}">
                <a16:creationId xmlns:a16="http://schemas.microsoft.com/office/drawing/2014/main" id="{82F0D8B6-C6D8-A40B-190E-8115505CABEC}"/>
              </a:ext>
            </a:extLst>
          </p:cNvPr>
          <p:cNvSpPr txBox="1"/>
          <p:nvPr/>
        </p:nvSpPr>
        <p:spPr>
          <a:xfrm>
            <a:off x="9210675" y="700250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Mahmoud Ahmed</a:t>
            </a:r>
          </a:p>
        </p:txBody>
      </p:sp>
      <p:sp>
        <p:nvSpPr>
          <p:cNvPr id="34" name="TextBox 34">
            <a:extLst>
              <a:ext uri="{FF2B5EF4-FFF2-40B4-BE49-F238E27FC236}">
                <a16:creationId xmlns:a16="http://schemas.microsoft.com/office/drawing/2014/main" id="{E4B7F65D-54F4-DE36-66F3-BBA6F0FE3D27}"/>
              </a:ext>
            </a:extLst>
          </p:cNvPr>
          <p:cNvSpPr txBox="1"/>
          <p:nvPr/>
        </p:nvSpPr>
        <p:spPr>
          <a:xfrm>
            <a:off x="12228485" y="700250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Omar Mohammed</a:t>
            </a:r>
          </a:p>
        </p:txBody>
      </p:sp>
      <p:sp>
        <p:nvSpPr>
          <p:cNvPr id="35" name="TextBox 35">
            <a:extLst>
              <a:ext uri="{FF2B5EF4-FFF2-40B4-BE49-F238E27FC236}">
                <a16:creationId xmlns:a16="http://schemas.microsoft.com/office/drawing/2014/main" id="{810DA83B-3A56-01A1-B623-9F1189587063}"/>
              </a:ext>
            </a:extLst>
          </p:cNvPr>
          <p:cNvSpPr txBox="1"/>
          <p:nvPr/>
        </p:nvSpPr>
        <p:spPr>
          <a:xfrm>
            <a:off x="15046045" y="6962323"/>
            <a:ext cx="3255326"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Muhammed Megahed</a:t>
            </a:r>
          </a:p>
        </p:txBody>
      </p:sp>
      <p:pic>
        <p:nvPicPr>
          <p:cNvPr id="37" name="Picture 36" descr="A person wearing sunglasses and a scarf&#10;&#10;AI-generated content may be incorrect.">
            <a:extLst>
              <a:ext uri="{FF2B5EF4-FFF2-40B4-BE49-F238E27FC236}">
                <a16:creationId xmlns:a16="http://schemas.microsoft.com/office/drawing/2014/main" id="{457DE8A1-21FE-2245-9F64-23ACB243D524}"/>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980" b="99395" l="9841" r="89861">
                        <a14:foregroundMark x1="32604" y1="91129" x2="32604" y2="96069"/>
                        <a14:foregroundMark x1="64612" y1="98992" x2="51889" y2="99395"/>
                      </a14:backgroundRemoval>
                    </a14:imgEffect>
                  </a14:imgLayer>
                </a14:imgProps>
              </a:ext>
              <a:ext uri="{28A0092B-C50C-407E-A947-70E740481C1C}">
                <a14:useLocalDpi xmlns:a14="http://schemas.microsoft.com/office/drawing/2010/main" val="0"/>
              </a:ext>
            </a:extLst>
          </a:blip>
          <a:stretch>
            <a:fillRect/>
          </a:stretch>
        </p:blipFill>
        <p:spPr>
          <a:xfrm>
            <a:off x="-115828" y="3744312"/>
            <a:ext cx="3149183" cy="3105358"/>
          </a:xfrm>
          <a:prstGeom prst="rect">
            <a:avLst/>
          </a:prstGeom>
        </p:spPr>
      </p:pic>
      <p:pic>
        <p:nvPicPr>
          <p:cNvPr id="38" name="Picture 37" descr="A person in a suit and tie&#10;&#10;AI-generated content may be incorrect.">
            <a:extLst>
              <a:ext uri="{FF2B5EF4-FFF2-40B4-BE49-F238E27FC236}">
                <a16:creationId xmlns:a16="http://schemas.microsoft.com/office/drawing/2014/main" id="{42020B8E-8191-FA07-9589-AA07A807D357}"/>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936" b="97837" l="3365" r="96154">
                        <a14:foregroundMark x1="12380" y1="63622" x2="10216" y2="82532"/>
                        <a14:foregroundMark x1="10216" y1="82532" x2="12861" y2="93830"/>
                        <a14:foregroundMark x1="12861" y1="93830" x2="20553" y2="83173"/>
                        <a14:foregroundMark x1="84255" y1="78686" x2="57572" y2="88381"/>
                        <a14:foregroundMark x1="88341" y1="67147" x2="96635" y2="86699"/>
                        <a14:foregroundMark x1="96635" y1="86699" x2="96274" y2="94231"/>
                        <a14:foregroundMark x1="96274" y1="94231" x2="95673" y2="95353"/>
                        <a14:foregroundMark x1="71875" y1="92147" x2="68630" y2="97837"/>
                        <a14:foregroundMark x1="68630" y1="97837" x2="46875" y2="90946"/>
                        <a14:foregroundMark x1="3365" y1="92308" x2="3846" y2="96635"/>
                        <a14:backgroundMark x1="79567" y1="41667" x2="79567" y2="41667"/>
                        <a14:backgroundMark x1="98918" y1="59215" x2="98918" y2="59215"/>
                        <a14:backgroundMark x1="20553" y1="94071" x2="20553" y2="94071"/>
                        <a14:backgroundMark x1="21995" y1="88702" x2="21995" y2="88702"/>
                        <a14:backgroundMark x1="22356" y1="87500" x2="22356" y2="87500"/>
                      </a14:backgroundRemoval>
                    </a14:imgEffect>
                  </a14:imgLayer>
                </a14:imgProps>
              </a:ext>
              <a:ext uri="{28A0092B-C50C-407E-A947-70E740481C1C}">
                <a14:useLocalDpi xmlns:a14="http://schemas.microsoft.com/office/drawing/2010/main" val="0"/>
              </a:ext>
            </a:extLst>
          </a:blip>
          <a:srcRect b="10450"/>
          <a:stretch/>
        </p:blipFill>
        <p:spPr>
          <a:xfrm>
            <a:off x="9197975" y="3514057"/>
            <a:ext cx="2514474" cy="3377555"/>
          </a:xfrm>
          <a:prstGeom prst="rect">
            <a:avLst/>
          </a:prstGeom>
        </p:spPr>
      </p:pic>
      <p:pic>
        <p:nvPicPr>
          <p:cNvPr id="42" name="Picture 41" descr="A person in a suit and tie&#10;&#10;AI-generated content may be incorrect.">
            <a:extLst>
              <a:ext uri="{FF2B5EF4-FFF2-40B4-BE49-F238E27FC236}">
                <a16:creationId xmlns:a16="http://schemas.microsoft.com/office/drawing/2014/main" id="{9E00A287-F499-808E-36AD-BCED6EBEB5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4600" y="3953490"/>
            <a:ext cx="2871727" cy="2871727"/>
          </a:xfrm>
          <a:prstGeom prst="rect">
            <a:avLst/>
          </a:prstGeom>
        </p:spPr>
      </p:pic>
    </p:spTree>
    <p:extLst>
      <p:ext uri="{BB962C8B-B14F-4D97-AF65-F5344CB8AC3E}">
        <p14:creationId xmlns:p14="http://schemas.microsoft.com/office/powerpoint/2010/main" val="1523787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7E1A-6887-4CA0-AA64-890BE643C7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C0E1E7-38C2-D163-7B0F-07A43DC9BE1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t="-9222" b="-9222"/>
            </a:stretch>
          </a:blipFill>
        </p:spPr>
        <p:txBody>
          <a:bodyPr/>
          <a:lstStyle/>
          <a:p>
            <a:endParaRPr lang="en-US" dirty="0"/>
          </a:p>
        </p:txBody>
      </p:sp>
      <p:sp>
        <p:nvSpPr>
          <p:cNvPr id="3" name="Freeform 3">
            <a:extLst>
              <a:ext uri="{FF2B5EF4-FFF2-40B4-BE49-F238E27FC236}">
                <a16:creationId xmlns:a16="http://schemas.microsoft.com/office/drawing/2014/main" id="{65D4DBBE-CEF4-9FEB-7D4C-8312ABB62B5F}"/>
              </a:ext>
            </a:extLst>
          </p:cNvPr>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3815B0F1-97BC-9D29-292E-9E54AFA04817}"/>
              </a:ext>
            </a:extLst>
          </p:cNvPr>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0D73F4F3-D8E1-FC04-D250-3D53BC5CE82A}"/>
              </a:ext>
            </a:extLst>
          </p:cNvPr>
          <p:cNvGrpSpPr/>
          <p:nvPr/>
        </p:nvGrpSpPr>
        <p:grpSpPr>
          <a:xfrm>
            <a:off x="3061529" y="2937389"/>
            <a:ext cx="12164941" cy="4412223"/>
            <a:chOff x="0" y="0"/>
            <a:chExt cx="3203935" cy="1162067"/>
          </a:xfrm>
        </p:grpSpPr>
        <p:sp>
          <p:nvSpPr>
            <p:cNvPr id="6" name="Freeform 6">
              <a:extLst>
                <a:ext uri="{FF2B5EF4-FFF2-40B4-BE49-F238E27FC236}">
                  <a16:creationId xmlns:a16="http://schemas.microsoft.com/office/drawing/2014/main" id="{CFAB14CD-34A0-2648-F6F8-F8148C3FD794}"/>
                </a:ext>
              </a:extLst>
            </p:cNvPr>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273F5B"/>
            </a:solidFill>
            <a:ln w="38100" cap="sq">
              <a:solidFill>
                <a:srgbClr val="FFFFFF"/>
              </a:solidFill>
              <a:prstDash val="solid"/>
              <a:miter/>
            </a:ln>
          </p:spPr>
          <p:txBody>
            <a:bodyPr/>
            <a:lstStyle/>
            <a:p>
              <a:endParaRPr lang="en-US"/>
            </a:p>
          </p:txBody>
        </p:sp>
        <p:sp>
          <p:nvSpPr>
            <p:cNvPr id="7" name="TextBox 7">
              <a:extLst>
                <a:ext uri="{FF2B5EF4-FFF2-40B4-BE49-F238E27FC236}">
                  <a16:creationId xmlns:a16="http://schemas.microsoft.com/office/drawing/2014/main" id="{25C48C22-911C-F5B3-5705-024B156C1F7C}"/>
                </a:ext>
              </a:extLst>
            </p:cNvPr>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a:extLst>
              <a:ext uri="{FF2B5EF4-FFF2-40B4-BE49-F238E27FC236}">
                <a16:creationId xmlns:a16="http://schemas.microsoft.com/office/drawing/2014/main" id="{1D968BCD-ADB5-1AD9-5393-07DB587CD4DE}"/>
              </a:ext>
            </a:extLst>
          </p:cNvPr>
          <p:cNvSpPr txBox="1"/>
          <p:nvPr/>
        </p:nvSpPr>
        <p:spPr>
          <a:xfrm>
            <a:off x="3048829" y="2862167"/>
            <a:ext cx="12288225" cy="4594271"/>
          </a:xfrm>
          <a:prstGeom prst="rect">
            <a:avLst/>
          </a:prstGeom>
        </p:spPr>
        <p:txBody>
          <a:bodyPr wrap="square" lIns="0" tIns="0" rIns="0" bIns="0" rtlCol="0" anchor="t">
            <a:spAutoFit/>
          </a:bodyPr>
          <a:lstStyle/>
          <a:p>
            <a:pPr marL="0" lvl="0" indent="0" algn="ctr">
              <a:lnSpc>
                <a:spcPts val="18560"/>
              </a:lnSpc>
              <a:spcBef>
                <a:spcPct val="0"/>
              </a:spcBef>
            </a:pPr>
            <a:r>
              <a:rPr lang="en-US" sz="13257" b="1" dirty="0">
                <a:solidFill>
                  <a:srgbClr val="FFFFFF"/>
                </a:solidFill>
                <a:latin typeface="Montserrat Bold"/>
                <a:ea typeface="Montserrat Bold"/>
                <a:cs typeface="Montserrat Bold"/>
                <a:sym typeface="Montserrat Bold"/>
              </a:rPr>
              <a:t>9. Dashboard &amp; Reports</a:t>
            </a:r>
          </a:p>
        </p:txBody>
      </p:sp>
    </p:spTree>
    <p:extLst>
      <p:ext uri="{BB962C8B-B14F-4D97-AF65-F5344CB8AC3E}">
        <p14:creationId xmlns:p14="http://schemas.microsoft.com/office/powerpoint/2010/main" val="63003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15C96-727C-06D8-DF09-34AE8E3EF4CD}"/>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CC3763F3-1DB0-EE0D-D218-19B9AFF8BF7A}"/>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78E1A8BC-E2BF-4D7C-C3AF-889A40475DAD}"/>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2A5BD1D0-89E6-5962-8FCD-C11D9AB84AA6}"/>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CC23BE4F-7758-F635-6810-D0E29403E010}"/>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836BCCDD-F72C-3545-25CE-FF641E574A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DC1C1B2F-F44F-6665-B277-2865D475FF6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313A9A4-E55E-6389-6256-0B61B3E70974}"/>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F3C7986-2496-84B6-736A-70968654C3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1B382483-A08F-C414-4169-73B2B43CEDF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8CAC24D5-8545-AA3A-7ED6-878182741C2C}"/>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2F9F5BA6-88C4-E25F-93BA-5D4744269B51}"/>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8D6BD5C9-F07A-8C19-D737-4EBAB038F361}"/>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40" name="Picture 39" descr="A screenshot of a computer&#10;&#10;AI-generated content may be incorrect.">
            <a:extLst>
              <a:ext uri="{FF2B5EF4-FFF2-40B4-BE49-F238E27FC236}">
                <a16:creationId xmlns:a16="http://schemas.microsoft.com/office/drawing/2014/main" id="{75A14A08-2F73-DD6E-634B-043723179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913" y="2085474"/>
            <a:ext cx="12774808" cy="7182852"/>
          </a:xfrm>
          <a:prstGeom prst="rect">
            <a:avLst/>
          </a:prstGeom>
        </p:spPr>
      </p:pic>
    </p:spTree>
    <p:extLst>
      <p:ext uri="{BB962C8B-B14F-4D97-AF65-F5344CB8AC3E}">
        <p14:creationId xmlns:p14="http://schemas.microsoft.com/office/powerpoint/2010/main" val="241654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653A0-74AD-7998-90ED-4748F6AF06D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5CD43529-A574-5F59-0D0F-3836D9BA1A57}"/>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C65DEE63-8D86-5E12-9273-903D5BF4CDA7}"/>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234DBDD3-C9A9-09F3-6395-0BD0333A45CA}"/>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05C2C3E8-C2D9-8AEF-2258-00951FACA94A}"/>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32BBCD5A-48ED-EFE8-2C47-6E710A8AD0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A809066B-5409-2E88-6511-BC460A112231}"/>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FC8A39A2-66B4-AA37-1FA2-97C04EBD564C}"/>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972E9C2E-C905-EDEC-2E71-5BD6D1F560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34BF71C6-0263-7DB9-9423-69F176626742}"/>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713A6AED-D49A-57C0-26B6-A4E7834FB8B8}"/>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3B443600-3DF7-0759-5257-F4B2EC05D773}"/>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3195DEC5-38BB-9265-2716-9700F49154C7}"/>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38" name="Picture 37" descr="A screenshot of a computer&#10;&#10;AI-generated content may be incorrect.">
            <a:extLst>
              <a:ext uri="{FF2B5EF4-FFF2-40B4-BE49-F238E27FC236}">
                <a16:creationId xmlns:a16="http://schemas.microsoft.com/office/drawing/2014/main" id="{AD1FB13F-FE0F-E438-AC40-857159FCC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175" y="2452074"/>
            <a:ext cx="12717650" cy="7182852"/>
          </a:xfrm>
          <a:prstGeom prst="rect">
            <a:avLst/>
          </a:prstGeom>
        </p:spPr>
      </p:pic>
    </p:spTree>
    <p:extLst>
      <p:ext uri="{BB962C8B-B14F-4D97-AF65-F5344CB8AC3E}">
        <p14:creationId xmlns:p14="http://schemas.microsoft.com/office/powerpoint/2010/main" val="340711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10B3B-86C3-FF40-827F-BF3BC065C266}"/>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86F7ABDA-4966-4626-9665-2588F8DD15B2}"/>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FFF40F81-8D4C-C673-343E-BC9B46A7BA0E}"/>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74EC8078-E115-1823-B51D-C6A019801368}"/>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7E27ACFB-7538-EF06-34EF-482D28630FDA}"/>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3A286606-D849-2106-F38C-5B62877896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C8584785-36FD-8ADB-E2E3-B03DED636569}"/>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947FB406-A3D5-E5A7-D1C2-DB0850515F47}"/>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A46BC9D-D353-7E75-4E27-E366803D3A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5EBE0897-9446-8794-5038-9039A1E79AA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0CB1E4A6-D928-4D7E-CAEF-59C232AE4010}"/>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CFB37D3E-7A69-5C2B-B42F-85893A398436}"/>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B80C8F73-D291-0BB5-2542-C05412CC1030}"/>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33" name="Picture 32" descr="A screenshot of a computer&#10;&#10;AI-generated content may be incorrect.">
            <a:extLst>
              <a:ext uri="{FF2B5EF4-FFF2-40B4-BE49-F238E27FC236}">
                <a16:creationId xmlns:a16="http://schemas.microsoft.com/office/drawing/2014/main" id="{F682E23C-9C84-8448-E673-DB68297F2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754" y="2297310"/>
            <a:ext cx="12660492" cy="7192379"/>
          </a:xfrm>
          <a:prstGeom prst="rect">
            <a:avLst/>
          </a:prstGeom>
        </p:spPr>
      </p:pic>
    </p:spTree>
    <p:extLst>
      <p:ext uri="{BB962C8B-B14F-4D97-AF65-F5344CB8AC3E}">
        <p14:creationId xmlns:p14="http://schemas.microsoft.com/office/powerpoint/2010/main" val="232472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4C041-D83D-0934-0A71-5CAF22FD6E11}"/>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5D731B04-47B0-0C73-4DFA-342C0617D221}"/>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F1999405-A350-97D5-A6FE-2BAC2C8526B5}"/>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5F016125-7BBC-F92A-56DE-295BCB073932}"/>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0EFC0379-6A61-6EDF-CAF1-B150250F5C09}"/>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5E9B258F-A71A-5C47-AD95-1266255D0A4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8C540118-C5D3-8CED-4F1D-83076461E33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63600DB2-88EF-844F-78B2-88944A076BEE}"/>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6815EC50-2E8A-49FE-D4A1-8A9D3A18D4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AFEC17B8-7280-C987-55AE-AB5430EFCE1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34F706B1-C285-F849-EA0A-2BC6BBD2BB49}"/>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27EA533E-EA50-2C92-A4FF-4DDA988F3DCF}"/>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5116BAEE-6639-1A1A-7BA0-B806A4129339}"/>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31" name="Picture 30" descr="A screenshot of a computer&#10;&#10;AI-generated content may be incorrect.">
            <a:extLst>
              <a:ext uri="{FF2B5EF4-FFF2-40B4-BE49-F238E27FC236}">
                <a16:creationId xmlns:a16="http://schemas.microsoft.com/office/drawing/2014/main" id="{564F6C1D-5D65-3D2D-5432-983862113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464" y="2142547"/>
            <a:ext cx="12689071" cy="7201905"/>
          </a:xfrm>
          <a:prstGeom prst="rect">
            <a:avLst/>
          </a:prstGeom>
        </p:spPr>
      </p:pic>
    </p:spTree>
    <p:extLst>
      <p:ext uri="{BB962C8B-B14F-4D97-AF65-F5344CB8AC3E}">
        <p14:creationId xmlns:p14="http://schemas.microsoft.com/office/powerpoint/2010/main" val="388162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53418-EC7D-0FB9-929F-9554DC815C21}"/>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6F904978-69C5-4590-7A2A-997567A6F1F1}"/>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88AEFA61-02ED-BCB2-B665-2010A4409026}"/>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F3F0F520-4066-9C88-D3FB-9FDC44D70C7E}"/>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4EB32739-C0BA-F040-B92C-B1454074C3CE}"/>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81E448E1-FEC1-943B-11A4-37483E0F25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8AC19A91-CE88-787E-CA46-654F1161555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459C9AA2-C628-F77C-F8F8-3F700706C56F}"/>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7BE072FE-30EB-1494-F39F-8DE769D0E1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11001D6A-B184-F464-57EE-755E82EFC88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B744C4AB-447C-3714-44A3-E0CE2E2ACE85}"/>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98AEC95D-0871-17CF-66BF-14195AFDAE3E}"/>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41665A6D-DB91-9C58-FC57-48E031514DB7}"/>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29" name="Picture 28" descr="A screenshot of a computer&#10;&#10;AI-generated content may be incorrect.">
            <a:extLst>
              <a:ext uri="{FF2B5EF4-FFF2-40B4-BE49-F238E27FC236}">
                <a16:creationId xmlns:a16="http://schemas.microsoft.com/office/drawing/2014/main" id="{F1A99482-5766-8196-8A2A-1D341B14F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570" y="2016363"/>
            <a:ext cx="12612860" cy="7154273"/>
          </a:xfrm>
          <a:prstGeom prst="rect">
            <a:avLst/>
          </a:prstGeom>
        </p:spPr>
      </p:pic>
    </p:spTree>
    <p:extLst>
      <p:ext uri="{BB962C8B-B14F-4D97-AF65-F5344CB8AC3E}">
        <p14:creationId xmlns:p14="http://schemas.microsoft.com/office/powerpoint/2010/main" val="43323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142D3-298D-A2FC-BE15-756BCA19F517}"/>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AAA07567-DE39-64B6-577B-AA4743F746E2}"/>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D81610BE-FF37-2407-DDA7-7E3D27275704}"/>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D663887C-39C2-68E4-F69E-353367644EEE}"/>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1B574E82-F26E-580F-AF44-B4BC9D0EF2B3}"/>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F5009A8D-54EE-A768-7016-D8AC310226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21CC7E69-4290-2FA1-D1E6-240C88A2251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DB028831-2CBD-505A-3261-C50C74728804}"/>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4279A266-37E1-5AAF-A466-D8E80D7808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69328C99-28B4-C74C-570F-CF8403668B57}"/>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ECDAD0F6-4D51-AE88-C3F8-F0089AD96249}"/>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2014A483-12A1-C26C-2360-C9F2E6841DFA}"/>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088DBD30-77E4-6E16-295B-611FE05A6D7C}"/>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26" name="Picture 25" descr="A screenshot of a computer&#10;&#10;AI-generated content may be incorrect.">
            <a:extLst>
              <a:ext uri="{FF2B5EF4-FFF2-40B4-BE49-F238E27FC236}">
                <a16:creationId xmlns:a16="http://schemas.microsoft.com/office/drawing/2014/main" id="{3E94523F-2849-316C-BAB2-8DA0DB8DA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859" y="1866363"/>
            <a:ext cx="12584281" cy="7154273"/>
          </a:xfrm>
          <a:prstGeom prst="rect">
            <a:avLst/>
          </a:prstGeom>
        </p:spPr>
      </p:pic>
    </p:spTree>
    <p:extLst>
      <p:ext uri="{BB962C8B-B14F-4D97-AF65-F5344CB8AC3E}">
        <p14:creationId xmlns:p14="http://schemas.microsoft.com/office/powerpoint/2010/main" val="127965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F907-E117-66CA-E11A-3746FDAFA551}"/>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6077BAA1-744B-8D1F-EE2E-62E56D9BCC90}"/>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8963DD0D-0C78-A1D5-4CFD-A4484C076806}"/>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658012EE-A7DB-965A-6A9A-D6983E6CACA8}"/>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46CF6493-4E02-5BE7-1A2D-200D7EAEC8F4}"/>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8E748E76-159B-CFCA-A114-1BF76A1BF73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E631E4FE-F885-7F80-DE13-5386F0075942}"/>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34CB8E9C-42F6-E924-B7C2-CDDC33598AF3}"/>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7B2D4F79-51C6-4955-1C86-8ECDCCCF5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3D8C49C9-5099-85EE-B83C-6C59FBB4D24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FD6FD36C-F6D3-08FC-7675-698A1773249A}"/>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5D767E10-633E-0A66-653A-2CAB7008CAF6}"/>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A62A790F-C831-B1EF-6D68-21EA11CAE6F2}"/>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14" name="Picture 13" descr="A screenshot of a computer&#10;&#10;AI-generated content may be incorrect.">
            <a:extLst>
              <a:ext uri="{FF2B5EF4-FFF2-40B4-BE49-F238E27FC236}">
                <a16:creationId xmlns:a16="http://schemas.microsoft.com/office/drawing/2014/main" id="{06EB601E-FE04-1136-E5DE-2A68F2E72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991" y="1716363"/>
            <a:ext cx="12670018" cy="7154273"/>
          </a:xfrm>
          <a:prstGeom prst="rect">
            <a:avLst/>
          </a:prstGeom>
        </p:spPr>
      </p:pic>
    </p:spTree>
    <p:extLst>
      <p:ext uri="{BB962C8B-B14F-4D97-AF65-F5344CB8AC3E}">
        <p14:creationId xmlns:p14="http://schemas.microsoft.com/office/powerpoint/2010/main" val="1149563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1316-A9E0-331A-0FEA-E1B9D7A63BB9}"/>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4B62BA2C-F6F3-F192-2043-B4B81161E433}"/>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DB056A0B-CB2A-B888-8F4B-0590DD69849B}"/>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330F5217-B65C-2621-0A52-B1735DD75F63}"/>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grpSp>
        <p:nvGrpSpPr>
          <p:cNvPr id="19" name="Group 19">
            <a:extLst>
              <a:ext uri="{FF2B5EF4-FFF2-40B4-BE49-F238E27FC236}">
                <a16:creationId xmlns:a16="http://schemas.microsoft.com/office/drawing/2014/main" id="{889F9BA8-6159-2E09-FA8C-ABB20C591D3A}"/>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505390C7-4F34-B90F-2851-AE94D98271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BC0DC008-DDF4-7709-F0BA-D9069C76736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01A19848-DA63-F165-E11F-53D791F50B6F}"/>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A74419ED-15E5-A76E-B970-F92E1FB355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4600D64F-620A-C325-B114-C8AAF2AC4F46}"/>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90B3A764-B29E-E5DA-3666-A2192DF6145A}"/>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4396F221-580D-F5E3-7146-52CC86CDB7AF}"/>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
            <a:extLst>
              <a:ext uri="{FF2B5EF4-FFF2-40B4-BE49-F238E27FC236}">
                <a16:creationId xmlns:a16="http://schemas.microsoft.com/office/drawing/2014/main" id="{160C89D7-768C-4699-856C-39F20A5DDD52}"/>
              </a:ext>
            </a:extLst>
          </p:cNvPr>
          <p:cNvSpPr txBox="1"/>
          <p:nvPr/>
        </p:nvSpPr>
        <p:spPr>
          <a:xfrm>
            <a:off x="2438400" y="282800"/>
            <a:ext cx="12115800" cy="1041470"/>
          </a:xfrm>
          <a:prstGeom prst="rect">
            <a:avLst/>
          </a:prstGeom>
        </p:spPr>
        <p:txBody>
          <a:bodyPr lIns="50800" tIns="50800" rIns="50800" bIns="50800" rtlCol="0" anchor="ctr"/>
          <a:lstStyle/>
          <a:p>
            <a:pPr marL="0" lvl="0" indent="0" algn="ctr">
              <a:lnSpc>
                <a:spcPts val="2659"/>
              </a:lnSpc>
              <a:spcBef>
                <a:spcPct val="0"/>
              </a:spcBef>
            </a:pPr>
            <a:endParaRPr dirty="0"/>
          </a:p>
        </p:txBody>
      </p:sp>
      <p:pic>
        <p:nvPicPr>
          <p:cNvPr id="8" name="Picture 7">
            <a:extLst>
              <a:ext uri="{FF2B5EF4-FFF2-40B4-BE49-F238E27FC236}">
                <a16:creationId xmlns:a16="http://schemas.microsoft.com/office/drawing/2014/main" id="{B2A36028-018E-3A31-7BA3-2BC2ABCCB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859" y="1542547"/>
            <a:ext cx="12584281" cy="7201905"/>
          </a:xfrm>
          <a:prstGeom prst="rect">
            <a:avLst/>
          </a:prstGeom>
        </p:spPr>
      </p:pic>
    </p:spTree>
    <p:extLst>
      <p:ext uri="{BB962C8B-B14F-4D97-AF65-F5344CB8AC3E}">
        <p14:creationId xmlns:p14="http://schemas.microsoft.com/office/powerpoint/2010/main" val="2980109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D7D5F-3FD7-712B-D829-31B5504033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88B737-371A-35E4-2C08-14802D818536}"/>
              </a:ext>
            </a:extLst>
          </p:cNvPr>
          <p:cNvGrpSpPr/>
          <p:nvPr/>
        </p:nvGrpSpPr>
        <p:grpSpPr>
          <a:xfrm>
            <a:off x="1028700" y="1978418"/>
            <a:ext cx="7523780" cy="6850890"/>
            <a:chOff x="0" y="0"/>
            <a:chExt cx="2106826" cy="2113092"/>
          </a:xfrm>
        </p:grpSpPr>
        <p:sp>
          <p:nvSpPr>
            <p:cNvPr id="3" name="Freeform 3">
              <a:extLst>
                <a:ext uri="{FF2B5EF4-FFF2-40B4-BE49-F238E27FC236}">
                  <a16:creationId xmlns:a16="http://schemas.microsoft.com/office/drawing/2014/main" id="{AEBB3ECC-1FAC-A01F-AB5C-35D3C983C7B7}"/>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273F5B">
                <a:alpha val="95686"/>
              </a:srgbClr>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B8821E3F-1D87-ECC8-BC32-CF98B6CE0D51}"/>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a:extLst>
              <a:ext uri="{FF2B5EF4-FFF2-40B4-BE49-F238E27FC236}">
                <a16:creationId xmlns:a16="http://schemas.microsoft.com/office/drawing/2014/main" id="{AEFD3DDE-7963-3D3E-89B4-DD635A1D1A0B}"/>
              </a:ext>
            </a:extLst>
          </p:cNvPr>
          <p:cNvSpPr txBox="1"/>
          <p:nvPr/>
        </p:nvSpPr>
        <p:spPr>
          <a:xfrm>
            <a:off x="4284919" y="4192232"/>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7" name="TextBox 7">
            <a:extLst>
              <a:ext uri="{FF2B5EF4-FFF2-40B4-BE49-F238E27FC236}">
                <a16:creationId xmlns:a16="http://schemas.microsoft.com/office/drawing/2014/main" id="{FE81B600-150B-AC25-9C16-BDFF0F093C8D}"/>
              </a:ext>
            </a:extLst>
          </p:cNvPr>
          <p:cNvSpPr txBox="1"/>
          <p:nvPr/>
        </p:nvSpPr>
        <p:spPr>
          <a:xfrm>
            <a:off x="3577333" y="3341787"/>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1.6M</a:t>
            </a:r>
          </a:p>
        </p:txBody>
      </p:sp>
      <p:sp>
        <p:nvSpPr>
          <p:cNvPr id="9" name="TextBox 9">
            <a:extLst>
              <a:ext uri="{FF2B5EF4-FFF2-40B4-BE49-F238E27FC236}">
                <a16:creationId xmlns:a16="http://schemas.microsoft.com/office/drawing/2014/main" id="{5D0A3CAA-4898-D6B1-ACEE-D8BA339E1B5D}"/>
              </a:ext>
            </a:extLst>
          </p:cNvPr>
          <p:cNvSpPr txBox="1"/>
          <p:nvPr/>
        </p:nvSpPr>
        <p:spPr>
          <a:xfrm>
            <a:off x="1913174" y="2777663"/>
            <a:ext cx="5754831" cy="701282"/>
          </a:xfrm>
          <a:prstGeom prst="rect">
            <a:avLst/>
          </a:prstGeom>
        </p:spPr>
        <p:txBody>
          <a:bodyPr lIns="0" tIns="0" rIns="0" bIns="0" rtlCol="0" anchor="t">
            <a:spAutoFit/>
          </a:bodyPr>
          <a:lstStyle/>
          <a:p>
            <a:pPr marL="0" lvl="0" indent="0" algn="l">
              <a:lnSpc>
                <a:spcPts val="2843"/>
              </a:lnSpc>
              <a:spcBef>
                <a:spcPct val="0"/>
              </a:spcBef>
            </a:pPr>
            <a:r>
              <a:rPr lang="en-US" sz="2030" b="1" u="none" strike="noStrike" spc="-40" dirty="0">
                <a:solidFill>
                  <a:srgbClr val="FDFDFD"/>
                </a:solidFill>
                <a:latin typeface="Poppins"/>
                <a:ea typeface="Poppins"/>
                <a:cs typeface="Poppins"/>
                <a:sym typeface="Poppins"/>
              </a:rPr>
              <a:t>California (CA) </a:t>
            </a:r>
            <a:r>
              <a:rPr lang="en-US" sz="2030" u="none" strike="noStrike" spc="-40" dirty="0">
                <a:solidFill>
                  <a:srgbClr val="FDFDFD"/>
                </a:solidFill>
                <a:latin typeface="Poppins"/>
                <a:ea typeface="Poppins"/>
                <a:cs typeface="Poppins"/>
                <a:sym typeface="Poppins"/>
              </a:rPr>
              <a:t>has the highest number of Accidents</a:t>
            </a:r>
          </a:p>
        </p:txBody>
      </p:sp>
      <p:sp>
        <p:nvSpPr>
          <p:cNvPr id="11" name="TextBox 11">
            <a:extLst>
              <a:ext uri="{FF2B5EF4-FFF2-40B4-BE49-F238E27FC236}">
                <a16:creationId xmlns:a16="http://schemas.microsoft.com/office/drawing/2014/main" id="{CAF96BB9-14DD-EA81-693F-3B883551FEF2}"/>
              </a:ext>
            </a:extLst>
          </p:cNvPr>
          <p:cNvSpPr txBox="1"/>
          <p:nvPr/>
        </p:nvSpPr>
        <p:spPr>
          <a:xfrm>
            <a:off x="5454569" y="6508145"/>
            <a:ext cx="2370352" cy="971059"/>
          </a:xfrm>
          <a:prstGeom prst="rect">
            <a:avLst/>
          </a:prstGeom>
        </p:spPr>
        <p:txBody>
          <a:bodyPr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2.58%</a:t>
            </a:r>
          </a:p>
        </p:txBody>
      </p:sp>
      <p:sp>
        <p:nvSpPr>
          <p:cNvPr id="15" name="TextBox 15">
            <a:extLst>
              <a:ext uri="{FF2B5EF4-FFF2-40B4-BE49-F238E27FC236}">
                <a16:creationId xmlns:a16="http://schemas.microsoft.com/office/drawing/2014/main" id="{FC5807EC-C096-5B67-8C1F-FDF0E39BCD33}"/>
              </a:ext>
            </a:extLst>
          </p:cNvPr>
          <p:cNvSpPr txBox="1"/>
          <p:nvPr/>
        </p:nvSpPr>
        <p:spPr>
          <a:xfrm>
            <a:off x="1544093" y="6524474"/>
            <a:ext cx="2725299" cy="938655"/>
          </a:xfrm>
          <a:prstGeom prst="rect">
            <a:avLst/>
          </a:prstGeom>
        </p:spPr>
        <p:txBody>
          <a:bodyPr wrap="square"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97.67%</a:t>
            </a:r>
          </a:p>
        </p:txBody>
      </p:sp>
      <p:grpSp>
        <p:nvGrpSpPr>
          <p:cNvPr id="16" name="Group 16">
            <a:extLst>
              <a:ext uri="{FF2B5EF4-FFF2-40B4-BE49-F238E27FC236}">
                <a16:creationId xmlns:a16="http://schemas.microsoft.com/office/drawing/2014/main" id="{D54F9C58-B58C-6881-43E5-96CB27E3F236}"/>
              </a:ext>
            </a:extLst>
          </p:cNvPr>
          <p:cNvGrpSpPr/>
          <p:nvPr/>
        </p:nvGrpSpPr>
        <p:grpSpPr>
          <a:xfrm>
            <a:off x="1028700" y="8829309"/>
            <a:ext cx="7523780" cy="428991"/>
            <a:chOff x="0" y="0"/>
            <a:chExt cx="2106826" cy="120127"/>
          </a:xfrm>
        </p:grpSpPr>
        <p:sp>
          <p:nvSpPr>
            <p:cNvPr id="17" name="Freeform 17">
              <a:extLst>
                <a:ext uri="{FF2B5EF4-FFF2-40B4-BE49-F238E27FC236}">
                  <a16:creationId xmlns:a16="http://schemas.microsoft.com/office/drawing/2014/main" id="{E638EA01-7715-5147-A6E4-3DE7EE690CF1}"/>
                </a:ext>
              </a:extLst>
            </p:cNvPr>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273F5B">
                <a:alpha val="48627"/>
              </a:srgbClr>
            </a:solid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BCE7530E-7D61-4B59-EA30-32546A762C8E}"/>
                </a:ext>
              </a:extLst>
            </p:cNvPr>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a:extLst>
              <a:ext uri="{FF2B5EF4-FFF2-40B4-BE49-F238E27FC236}">
                <a16:creationId xmlns:a16="http://schemas.microsoft.com/office/drawing/2014/main" id="{44B14A18-0C65-4FB4-65B3-11953F8B80D0}"/>
              </a:ext>
            </a:extLst>
          </p:cNvPr>
          <p:cNvGrpSpPr/>
          <p:nvPr/>
        </p:nvGrpSpPr>
        <p:grpSpPr>
          <a:xfrm>
            <a:off x="15238003" y="8290589"/>
            <a:ext cx="7523780" cy="7523780"/>
            <a:chOff x="0" y="0"/>
            <a:chExt cx="812800" cy="812800"/>
          </a:xfrm>
        </p:grpSpPr>
        <p:sp>
          <p:nvSpPr>
            <p:cNvPr id="20" name="Freeform 20">
              <a:extLst>
                <a:ext uri="{FF2B5EF4-FFF2-40B4-BE49-F238E27FC236}">
                  <a16:creationId xmlns:a16="http://schemas.microsoft.com/office/drawing/2014/main" id="{1738542D-B9C9-512C-0018-53F0635B2B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a:extLst>
                <a:ext uri="{FF2B5EF4-FFF2-40B4-BE49-F238E27FC236}">
                  <a16:creationId xmlns:a16="http://schemas.microsoft.com/office/drawing/2014/main" id="{60EB9587-7AD5-65C8-6DF2-CBABDBCACBF8}"/>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a:extLst>
              <a:ext uri="{FF2B5EF4-FFF2-40B4-BE49-F238E27FC236}">
                <a16:creationId xmlns:a16="http://schemas.microsoft.com/office/drawing/2014/main" id="{EFC4B13D-5805-4652-138F-36DE747495A6}"/>
              </a:ext>
            </a:extLst>
          </p:cNvPr>
          <p:cNvGrpSpPr/>
          <p:nvPr/>
        </p:nvGrpSpPr>
        <p:grpSpPr>
          <a:xfrm>
            <a:off x="-3724222" y="-4507687"/>
            <a:ext cx="5924489" cy="5924489"/>
            <a:chOff x="0" y="0"/>
            <a:chExt cx="812800" cy="812800"/>
          </a:xfrm>
        </p:grpSpPr>
        <p:sp>
          <p:nvSpPr>
            <p:cNvPr id="23" name="Freeform 23">
              <a:extLst>
                <a:ext uri="{FF2B5EF4-FFF2-40B4-BE49-F238E27FC236}">
                  <a16:creationId xmlns:a16="http://schemas.microsoft.com/office/drawing/2014/main" id="{F2D1A635-325E-BCE9-C71E-0864AABAD3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a:extLst>
                <a:ext uri="{FF2B5EF4-FFF2-40B4-BE49-F238E27FC236}">
                  <a16:creationId xmlns:a16="http://schemas.microsoft.com/office/drawing/2014/main" id="{1496E286-61E0-5810-530B-BB53182A4AE5}"/>
                </a:ext>
              </a:extLst>
            </p:cNvPr>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44F184D4-2B51-2FD8-6193-75B6850588E4}"/>
              </a:ext>
            </a:extLst>
          </p:cNvPr>
          <p:cNvSpPr txBox="1"/>
          <p:nvPr/>
        </p:nvSpPr>
        <p:spPr>
          <a:xfrm>
            <a:off x="1913174" y="4941231"/>
            <a:ext cx="5754831" cy="342210"/>
          </a:xfrm>
          <a:prstGeom prst="rect">
            <a:avLst/>
          </a:prstGeom>
        </p:spPr>
        <p:txBody>
          <a:bodyPr lIns="0" tIns="0" rIns="0" bIns="0" rtlCol="0" anchor="t">
            <a:spAutoFit/>
          </a:bodyPr>
          <a:lstStyle/>
          <a:p>
            <a:pPr lvl="0">
              <a:lnSpc>
                <a:spcPts val="2843"/>
              </a:lnSpc>
              <a:spcBef>
                <a:spcPct val="0"/>
              </a:spcBef>
            </a:pPr>
            <a:r>
              <a:rPr lang="en-US" sz="2030" spc="-40" dirty="0">
                <a:solidFill>
                  <a:srgbClr val="FDFDFD"/>
                </a:solidFill>
                <a:latin typeface="Poppins"/>
                <a:ea typeface="Poppins"/>
                <a:cs typeface="Poppins"/>
                <a:sym typeface="Poppins"/>
              </a:rPr>
              <a:t>followed by </a:t>
            </a:r>
            <a:r>
              <a:rPr lang="en-US" sz="2030" b="1" spc="-40" dirty="0">
                <a:solidFill>
                  <a:srgbClr val="FDFDFD"/>
                </a:solidFill>
                <a:latin typeface="Poppins"/>
                <a:ea typeface="Poppins"/>
                <a:cs typeface="Poppins"/>
                <a:sym typeface="Poppins"/>
              </a:rPr>
              <a:t>Florida (FL) </a:t>
            </a:r>
            <a:r>
              <a:rPr lang="en-US" sz="2030" spc="-40" dirty="0">
                <a:solidFill>
                  <a:srgbClr val="FDFDFD"/>
                </a:solidFill>
                <a:latin typeface="Poppins"/>
                <a:ea typeface="Poppins"/>
                <a:cs typeface="Poppins"/>
                <a:sym typeface="Poppins"/>
              </a:rPr>
              <a:t>and </a:t>
            </a:r>
            <a:r>
              <a:rPr lang="en-US" sz="2030" b="1" spc="-40" dirty="0">
                <a:solidFill>
                  <a:srgbClr val="FDFDFD"/>
                </a:solidFill>
                <a:latin typeface="Poppins"/>
                <a:ea typeface="Poppins"/>
                <a:cs typeface="Poppins"/>
                <a:sym typeface="Poppins"/>
              </a:rPr>
              <a:t>Georgia (GA).</a:t>
            </a:r>
            <a:endParaRPr lang="en-US" sz="2030" b="1" u="none" strike="noStrike" spc="-40" dirty="0">
              <a:solidFill>
                <a:srgbClr val="FDFDFD"/>
              </a:solidFill>
              <a:latin typeface="Poppins"/>
              <a:ea typeface="Poppins"/>
              <a:cs typeface="Poppins"/>
              <a:sym typeface="Poppins"/>
            </a:endParaRPr>
          </a:p>
        </p:txBody>
      </p:sp>
      <p:cxnSp>
        <p:nvCxnSpPr>
          <p:cNvPr id="27" name="Straight Connector 26">
            <a:extLst>
              <a:ext uri="{FF2B5EF4-FFF2-40B4-BE49-F238E27FC236}">
                <a16:creationId xmlns:a16="http://schemas.microsoft.com/office/drawing/2014/main" id="{40D4245A-392D-8AE0-83B1-85E40784E20E}"/>
              </a:ext>
            </a:extLst>
          </p:cNvPr>
          <p:cNvCxnSpPr>
            <a:cxnSpLocks/>
          </p:cNvCxnSpPr>
          <p:nvPr/>
        </p:nvCxnSpPr>
        <p:spPr>
          <a:xfrm flipH="1">
            <a:off x="1295400" y="56769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9">
            <a:extLst>
              <a:ext uri="{FF2B5EF4-FFF2-40B4-BE49-F238E27FC236}">
                <a16:creationId xmlns:a16="http://schemas.microsoft.com/office/drawing/2014/main" id="{D6575B3B-92A2-6A83-1686-AA18B1668C47}"/>
              </a:ext>
            </a:extLst>
          </p:cNvPr>
          <p:cNvSpPr txBox="1"/>
          <p:nvPr/>
        </p:nvSpPr>
        <p:spPr>
          <a:xfrm>
            <a:off x="1828800" y="7696409"/>
            <a:ext cx="1713797" cy="342210"/>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FDFDFD"/>
                </a:solidFill>
                <a:latin typeface="Poppins"/>
                <a:ea typeface="Poppins"/>
                <a:cs typeface="Poppins"/>
                <a:sym typeface="Poppins"/>
              </a:rPr>
              <a:t>Slight Injuries</a:t>
            </a:r>
          </a:p>
        </p:txBody>
      </p:sp>
      <p:sp>
        <p:nvSpPr>
          <p:cNvPr id="31" name="TextBox 9">
            <a:extLst>
              <a:ext uri="{FF2B5EF4-FFF2-40B4-BE49-F238E27FC236}">
                <a16:creationId xmlns:a16="http://schemas.microsoft.com/office/drawing/2014/main" id="{97188B31-71F5-B40F-EA1C-A12D8DEC74A8}"/>
              </a:ext>
            </a:extLst>
          </p:cNvPr>
          <p:cNvSpPr txBox="1"/>
          <p:nvPr/>
        </p:nvSpPr>
        <p:spPr>
          <a:xfrm>
            <a:off x="5903099" y="7696890"/>
            <a:ext cx="1713797" cy="342210"/>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FDFDFD"/>
                </a:solidFill>
                <a:latin typeface="Poppins"/>
                <a:ea typeface="Poppins"/>
                <a:cs typeface="Poppins"/>
                <a:sym typeface="Poppins"/>
              </a:rPr>
              <a:t>Fatal Injuries</a:t>
            </a:r>
          </a:p>
        </p:txBody>
      </p:sp>
      <p:grpSp>
        <p:nvGrpSpPr>
          <p:cNvPr id="10" name="Group 2">
            <a:extLst>
              <a:ext uri="{FF2B5EF4-FFF2-40B4-BE49-F238E27FC236}">
                <a16:creationId xmlns:a16="http://schemas.microsoft.com/office/drawing/2014/main" id="{4CDC1485-B0FF-A1BF-E59E-4221393131E9}"/>
              </a:ext>
            </a:extLst>
          </p:cNvPr>
          <p:cNvGrpSpPr/>
          <p:nvPr/>
        </p:nvGrpSpPr>
        <p:grpSpPr>
          <a:xfrm>
            <a:off x="9423782" y="1978417"/>
            <a:ext cx="7523780" cy="6846535"/>
            <a:chOff x="0" y="0"/>
            <a:chExt cx="2106826" cy="2113092"/>
          </a:xfrm>
        </p:grpSpPr>
        <p:sp>
          <p:nvSpPr>
            <p:cNvPr id="12" name="Freeform 3">
              <a:extLst>
                <a:ext uri="{FF2B5EF4-FFF2-40B4-BE49-F238E27FC236}">
                  <a16:creationId xmlns:a16="http://schemas.microsoft.com/office/drawing/2014/main" id="{2455F9DC-529E-1226-FDBA-DBF64FE69A78}"/>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273F5B">
                <a:alpha val="95686"/>
              </a:srgbClr>
            </a:solidFill>
            <a:ln cap="sq">
              <a:noFill/>
              <a:prstDash val="solid"/>
              <a:miter/>
            </a:ln>
          </p:spPr>
          <p:txBody>
            <a:bodyPr/>
            <a:lstStyle/>
            <a:p>
              <a:endParaRPr lang="en-US"/>
            </a:p>
          </p:txBody>
        </p:sp>
        <p:sp>
          <p:nvSpPr>
            <p:cNvPr id="13" name="TextBox 4">
              <a:extLst>
                <a:ext uri="{FF2B5EF4-FFF2-40B4-BE49-F238E27FC236}">
                  <a16:creationId xmlns:a16="http://schemas.microsoft.com/office/drawing/2014/main" id="{AB35F8CC-5526-969D-9D6F-BB0BB7398454}"/>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TextBox 6">
            <a:extLst>
              <a:ext uri="{FF2B5EF4-FFF2-40B4-BE49-F238E27FC236}">
                <a16:creationId xmlns:a16="http://schemas.microsoft.com/office/drawing/2014/main" id="{324AA3A0-E768-A89A-7C2E-D914DF0B088B}"/>
              </a:ext>
            </a:extLst>
          </p:cNvPr>
          <p:cNvSpPr txBox="1"/>
          <p:nvPr/>
        </p:nvSpPr>
        <p:spPr>
          <a:xfrm>
            <a:off x="12664475" y="4141555"/>
            <a:ext cx="2370352" cy="342210"/>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a:t>
            </a:r>
          </a:p>
        </p:txBody>
      </p:sp>
      <p:sp>
        <p:nvSpPr>
          <p:cNvPr id="28" name="TextBox 7">
            <a:extLst>
              <a:ext uri="{FF2B5EF4-FFF2-40B4-BE49-F238E27FC236}">
                <a16:creationId xmlns:a16="http://schemas.microsoft.com/office/drawing/2014/main" id="{CA9B8CCF-A1EE-FFAF-6FA7-5D5AB89FB9F5}"/>
              </a:ext>
            </a:extLst>
          </p:cNvPr>
          <p:cNvSpPr txBox="1"/>
          <p:nvPr/>
        </p:nvSpPr>
        <p:spPr>
          <a:xfrm>
            <a:off x="11972414" y="3218176"/>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dirty="0">
                <a:solidFill>
                  <a:srgbClr val="FDFDFD"/>
                </a:solidFill>
                <a:latin typeface="Montserrat"/>
                <a:ea typeface="Montserrat"/>
                <a:cs typeface="Montserrat"/>
                <a:sym typeface="Montserrat"/>
              </a:rPr>
              <a:t>1.3M</a:t>
            </a:r>
          </a:p>
        </p:txBody>
      </p:sp>
      <p:sp>
        <p:nvSpPr>
          <p:cNvPr id="29" name="TextBox 9">
            <a:extLst>
              <a:ext uri="{FF2B5EF4-FFF2-40B4-BE49-F238E27FC236}">
                <a16:creationId xmlns:a16="http://schemas.microsoft.com/office/drawing/2014/main" id="{EC9464FC-4C32-8734-CAB7-0D1F3578C786}"/>
              </a:ext>
            </a:extLst>
          </p:cNvPr>
          <p:cNvSpPr txBox="1"/>
          <p:nvPr/>
        </p:nvSpPr>
        <p:spPr>
          <a:xfrm>
            <a:off x="10308256" y="2773307"/>
            <a:ext cx="5754831" cy="342210"/>
          </a:xfrm>
          <a:prstGeom prst="rect">
            <a:avLst/>
          </a:prstGeom>
        </p:spPr>
        <p:txBody>
          <a:bodyPr lIns="0" tIns="0" rIns="0" bIns="0" rtlCol="0" anchor="t">
            <a:spAutoFit/>
          </a:bodyPr>
          <a:lstStyle/>
          <a:p>
            <a:pPr marL="0" lvl="0" indent="0" algn="l">
              <a:lnSpc>
                <a:spcPts val="2843"/>
              </a:lnSpc>
              <a:spcBef>
                <a:spcPct val="0"/>
              </a:spcBef>
            </a:pPr>
            <a:r>
              <a:rPr lang="en-US" sz="2030" b="1" spc="-40" dirty="0">
                <a:solidFill>
                  <a:srgbClr val="FDFDFD"/>
                </a:solidFill>
                <a:latin typeface="Poppins"/>
                <a:ea typeface="Poppins"/>
                <a:cs typeface="Poppins"/>
                <a:sym typeface="Poppins"/>
              </a:rPr>
              <a:t>Fair </a:t>
            </a:r>
            <a:r>
              <a:rPr lang="en-US" sz="2030" spc="-40" dirty="0">
                <a:solidFill>
                  <a:srgbClr val="FDFDFD"/>
                </a:solidFill>
                <a:latin typeface="Poppins"/>
                <a:ea typeface="Poppins"/>
                <a:cs typeface="Poppins"/>
                <a:sym typeface="Poppins"/>
              </a:rPr>
              <a:t>is the most common weather</a:t>
            </a:r>
            <a:endParaRPr lang="en-US" sz="2030" b="1" u="none" strike="noStrike" spc="-40" dirty="0">
              <a:solidFill>
                <a:srgbClr val="FDFDFD"/>
              </a:solidFill>
              <a:latin typeface="Poppins"/>
              <a:ea typeface="Poppins"/>
              <a:cs typeface="Poppins"/>
              <a:sym typeface="Poppins"/>
            </a:endParaRPr>
          </a:p>
        </p:txBody>
      </p:sp>
      <p:sp>
        <p:nvSpPr>
          <p:cNvPr id="32" name="TextBox 11">
            <a:extLst>
              <a:ext uri="{FF2B5EF4-FFF2-40B4-BE49-F238E27FC236}">
                <a16:creationId xmlns:a16="http://schemas.microsoft.com/office/drawing/2014/main" id="{67CDF245-A8D3-6E38-F80E-1B6C6A35B6B1}"/>
              </a:ext>
            </a:extLst>
          </p:cNvPr>
          <p:cNvSpPr txBox="1"/>
          <p:nvPr/>
        </p:nvSpPr>
        <p:spPr>
          <a:xfrm>
            <a:off x="13849651" y="6275189"/>
            <a:ext cx="2370352" cy="971059"/>
          </a:xfrm>
          <a:prstGeom prst="rect">
            <a:avLst/>
          </a:prstGeom>
        </p:spPr>
        <p:txBody>
          <a:bodyPr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7.3M</a:t>
            </a:r>
          </a:p>
        </p:txBody>
      </p:sp>
      <p:sp>
        <p:nvSpPr>
          <p:cNvPr id="33" name="TextBox 15">
            <a:extLst>
              <a:ext uri="{FF2B5EF4-FFF2-40B4-BE49-F238E27FC236}">
                <a16:creationId xmlns:a16="http://schemas.microsoft.com/office/drawing/2014/main" id="{06D97054-B589-3C85-9DC0-BC089E577818}"/>
              </a:ext>
            </a:extLst>
          </p:cNvPr>
          <p:cNvSpPr txBox="1"/>
          <p:nvPr/>
        </p:nvSpPr>
        <p:spPr>
          <a:xfrm>
            <a:off x="9939175" y="6291518"/>
            <a:ext cx="2725299" cy="938655"/>
          </a:xfrm>
          <a:prstGeom prst="rect">
            <a:avLst/>
          </a:prstGeom>
        </p:spPr>
        <p:txBody>
          <a:bodyPr wrap="square"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94.57% </a:t>
            </a:r>
          </a:p>
        </p:txBody>
      </p:sp>
      <p:grpSp>
        <p:nvGrpSpPr>
          <p:cNvPr id="34" name="Group 16">
            <a:extLst>
              <a:ext uri="{FF2B5EF4-FFF2-40B4-BE49-F238E27FC236}">
                <a16:creationId xmlns:a16="http://schemas.microsoft.com/office/drawing/2014/main" id="{C2898CA8-D88E-AE12-7361-92ED5349802C}"/>
              </a:ext>
            </a:extLst>
          </p:cNvPr>
          <p:cNvGrpSpPr/>
          <p:nvPr/>
        </p:nvGrpSpPr>
        <p:grpSpPr>
          <a:xfrm>
            <a:off x="9423782" y="8824953"/>
            <a:ext cx="7523780" cy="428991"/>
            <a:chOff x="0" y="0"/>
            <a:chExt cx="2106826" cy="120127"/>
          </a:xfrm>
        </p:grpSpPr>
        <p:sp>
          <p:nvSpPr>
            <p:cNvPr id="35" name="Freeform 17">
              <a:extLst>
                <a:ext uri="{FF2B5EF4-FFF2-40B4-BE49-F238E27FC236}">
                  <a16:creationId xmlns:a16="http://schemas.microsoft.com/office/drawing/2014/main" id="{8B180294-8BCF-EC1D-EB9E-24ECA0239041}"/>
                </a:ext>
              </a:extLst>
            </p:cNvPr>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273F5B">
                <a:alpha val="48627"/>
              </a:srgbClr>
            </a:solidFill>
            <a:ln cap="sq">
              <a:noFill/>
              <a:prstDash val="solid"/>
              <a:miter/>
            </a:ln>
          </p:spPr>
          <p:txBody>
            <a:bodyPr/>
            <a:lstStyle/>
            <a:p>
              <a:endParaRPr lang="en-US"/>
            </a:p>
          </p:txBody>
        </p:sp>
        <p:sp>
          <p:nvSpPr>
            <p:cNvPr id="36" name="TextBox 18">
              <a:extLst>
                <a:ext uri="{FF2B5EF4-FFF2-40B4-BE49-F238E27FC236}">
                  <a16:creationId xmlns:a16="http://schemas.microsoft.com/office/drawing/2014/main" id="{83251CF9-336F-10A8-6FC0-D891653D7C79}"/>
                </a:ext>
              </a:extLst>
            </p:cNvPr>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7" name="TextBox 9">
            <a:extLst>
              <a:ext uri="{FF2B5EF4-FFF2-40B4-BE49-F238E27FC236}">
                <a16:creationId xmlns:a16="http://schemas.microsoft.com/office/drawing/2014/main" id="{122A4BFD-D948-54C8-DA39-0E9EA6F58102}"/>
              </a:ext>
            </a:extLst>
          </p:cNvPr>
          <p:cNvSpPr txBox="1"/>
          <p:nvPr/>
        </p:nvSpPr>
        <p:spPr>
          <a:xfrm>
            <a:off x="10295193" y="4937943"/>
            <a:ext cx="5754831" cy="701282"/>
          </a:xfrm>
          <a:prstGeom prst="rect">
            <a:avLst/>
          </a:prstGeom>
        </p:spPr>
        <p:txBody>
          <a:bodyPr lIns="0" tIns="0" rIns="0" bIns="0" rtlCol="0" anchor="t">
            <a:spAutoFit/>
          </a:bodyPr>
          <a:lstStyle/>
          <a:p>
            <a:pPr marL="342900" lvl="0" indent="-342900">
              <a:lnSpc>
                <a:spcPts val="2843"/>
              </a:lnSpc>
              <a:spcBef>
                <a:spcPct val="0"/>
              </a:spcBef>
              <a:buFont typeface="Arial" panose="020B0604020202020204" pitchFamily="34" charset="0"/>
              <a:buChar char="•"/>
            </a:pPr>
            <a:r>
              <a:rPr lang="en-US" sz="2030" b="1" spc="-40" dirty="0">
                <a:solidFill>
                  <a:srgbClr val="FDFDFD"/>
                </a:solidFill>
                <a:latin typeface="Poppins"/>
                <a:ea typeface="Poppins"/>
                <a:cs typeface="Poppins"/>
                <a:sym typeface="Poppins"/>
              </a:rPr>
              <a:t>Rain, Cloudy, and Clear </a:t>
            </a:r>
            <a:r>
              <a:rPr lang="en-US" sz="2030" spc="-40" dirty="0">
                <a:solidFill>
                  <a:srgbClr val="FDFDFD"/>
                </a:solidFill>
                <a:latin typeface="Poppins"/>
                <a:ea typeface="Poppins"/>
                <a:cs typeface="Poppins"/>
                <a:sym typeface="Poppins"/>
              </a:rPr>
              <a:t>conditions show higher severity.</a:t>
            </a:r>
          </a:p>
        </p:txBody>
      </p:sp>
      <p:cxnSp>
        <p:nvCxnSpPr>
          <p:cNvPr id="38" name="Straight Connector 37">
            <a:extLst>
              <a:ext uri="{FF2B5EF4-FFF2-40B4-BE49-F238E27FC236}">
                <a16:creationId xmlns:a16="http://schemas.microsoft.com/office/drawing/2014/main" id="{67D09B56-176F-EA29-8BF0-041EC95067A6}"/>
              </a:ext>
            </a:extLst>
          </p:cNvPr>
          <p:cNvCxnSpPr>
            <a:cxnSpLocks/>
          </p:cNvCxnSpPr>
          <p:nvPr/>
        </p:nvCxnSpPr>
        <p:spPr>
          <a:xfrm flipH="1">
            <a:off x="9690481" y="5753100"/>
            <a:ext cx="69342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A4F84B1D-43D3-D5C3-98AC-B07F4EA90760}"/>
              </a:ext>
            </a:extLst>
          </p:cNvPr>
          <p:cNvSpPr txBox="1"/>
          <p:nvPr/>
        </p:nvSpPr>
        <p:spPr>
          <a:xfrm>
            <a:off x="10223882" y="7463453"/>
            <a:ext cx="1713797" cy="342210"/>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FDFDFD"/>
                </a:solidFill>
                <a:latin typeface="Poppins"/>
                <a:ea typeface="Poppins"/>
                <a:cs typeface="Poppins"/>
                <a:sym typeface="Poppins"/>
              </a:rPr>
              <a:t>No Crossing</a:t>
            </a:r>
          </a:p>
        </p:txBody>
      </p:sp>
      <p:sp>
        <p:nvSpPr>
          <p:cNvPr id="40" name="TextBox 9">
            <a:extLst>
              <a:ext uri="{FF2B5EF4-FFF2-40B4-BE49-F238E27FC236}">
                <a16:creationId xmlns:a16="http://schemas.microsoft.com/office/drawing/2014/main" id="{A7DAB2A4-7B06-D9C4-2E57-F1675037C44D}"/>
              </a:ext>
            </a:extLst>
          </p:cNvPr>
          <p:cNvSpPr txBox="1"/>
          <p:nvPr/>
        </p:nvSpPr>
        <p:spPr>
          <a:xfrm>
            <a:off x="14298181" y="7463934"/>
            <a:ext cx="1713797" cy="701282"/>
          </a:xfrm>
          <a:prstGeom prst="rect">
            <a:avLst/>
          </a:prstGeom>
        </p:spPr>
        <p:txBody>
          <a:bodyPr wrap="square"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 at Junctions</a:t>
            </a:r>
          </a:p>
        </p:txBody>
      </p:sp>
      <p:sp>
        <p:nvSpPr>
          <p:cNvPr id="41" name="TextBox 9">
            <a:extLst>
              <a:ext uri="{FF2B5EF4-FFF2-40B4-BE49-F238E27FC236}">
                <a16:creationId xmlns:a16="http://schemas.microsoft.com/office/drawing/2014/main" id="{9CE67EB9-E4BB-CB78-18CB-0A1B12AF62F4}"/>
              </a:ext>
            </a:extLst>
          </p:cNvPr>
          <p:cNvSpPr txBox="1"/>
          <p:nvPr/>
        </p:nvSpPr>
        <p:spPr>
          <a:xfrm>
            <a:off x="1828800" y="5868090"/>
            <a:ext cx="5754831" cy="342210"/>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FDFDFD"/>
                </a:solidFill>
                <a:latin typeface="Poppins"/>
                <a:ea typeface="Poppins"/>
                <a:cs typeface="Poppins"/>
                <a:sym typeface="Poppins"/>
              </a:rPr>
              <a:t>Accidents Severity:</a:t>
            </a:r>
          </a:p>
        </p:txBody>
      </p:sp>
      <p:sp>
        <p:nvSpPr>
          <p:cNvPr id="42" name="TextBox 9">
            <a:extLst>
              <a:ext uri="{FF2B5EF4-FFF2-40B4-BE49-F238E27FC236}">
                <a16:creationId xmlns:a16="http://schemas.microsoft.com/office/drawing/2014/main" id="{2253DD49-85FE-2BC8-A7C6-A629BF3BC8FC}"/>
              </a:ext>
            </a:extLst>
          </p:cNvPr>
          <p:cNvSpPr txBox="1"/>
          <p:nvPr/>
        </p:nvSpPr>
        <p:spPr>
          <a:xfrm>
            <a:off x="10223882" y="5942484"/>
            <a:ext cx="5754831" cy="342210"/>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FDFDFD"/>
                </a:solidFill>
                <a:latin typeface="Poppins"/>
                <a:ea typeface="Poppins"/>
                <a:cs typeface="Poppins"/>
                <a:sym typeface="Poppins"/>
              </a:rPr>
              <a:t>Road Features:</a:t>
            </a:r>
          </a:p>
        </p:txBody>
      </p:sp>
      <p:grpSp>
        <p:nvGrpSpPr>
          <p:cNvPr id="43" name="Group 2">
            <a:extLst>
              <a:ext uri="{FF2B5EF4-FFF2-40B4-BE49-F238E27FC236}">
                <a16:creationId xmlns:a16="http://schemas.microsoft.com/office/drawing/2014/main" id="{8CE74CC9-FE8C-F3AF-0A9B-F59AD37A5CA0}"/>
              </a:ext>
            </a:extLst>
          </p:cNvPr>
          <p:cNvGrpSpPr/>
          <p:nvPr/>
        </p:nvGrpSpPr>
        <p:grpSpPr>
          <a:xfrm>
            <a:off x="2438400" y="301246"/>
            <a:ext cx="12115800" cy="1023024"/>
            <a:chOff x="0" y="0"/>
            <a:chExt cx="2106826" cy="2113092"/>
          </a:xfrm>
        </p:grpSpPr>
        <p:sp>
          <p:nvSpPr>
            <p:cNvPr id="44" name="Freeform 3">
              <a:extLst>
                <a:ext uri="{FF2B5EF4-FFF2-40B4-BE49-F238E27FC236}">
                  <a16:creationId xmlns:a16="http://schemas.microsoft.com/office/drawing/2014/main" id="{9CF760D1-15E2-B486-17E8-27CE6DBBBCC2}"/>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273F5B">
                <a:alpha val="95686"/>
              </a:srgbClr>
            </a:solidFill>
            <a:ln cap="sq">
              <a:noFill/>
              <a:prstDash val="solid"/>
              <a:miter/>
            </a:ln>
          </p:spPr>
          <p:txBody>
            <a:bodyPr/>
            <a:lstStyle/>
            <a:p>
              <a:endParaRPr lang="en-US"/>
            </a:p>
          </p:txBody>
        </p:sp>
        <p:sp>
          <p:nvSpPr>
            <p:cNvPr id="45" name="TextBox 4">
              <a:extLst>
                <a:ext uri="{FF2B5EF4-FFF2-40B4-BE49-F238E27FC236}">
                  <a16:creationId xmlns:a16="http://schemas.microsoft.com/office/drawing/2014/main" id="{128C1A80-0AE6-5913-71D0-6709D02FEACF}"/>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6" name="TextBox 5">
            <a:extLst>
              <a:ext uri="{FF2B5EF4-FFF2-40B4-BE49-F238E27FC236}">
                <a16:creationId xmlns:a16="http://schemas.microsoft.com/office/drawing/2014/main" id="{BA7091E4-9B86-F1CE-041B-3C153C486076}"/>
              </a:ext>
            </a:extLst>
          </p:cNvPr>
          <p:cNvSpPr txBox="1"/>
          <p:nvPr/>
        </p:nvSpPr>
        <p:spPr>
          <a:xfrm>
            <a:off x="2747973" y="295046"/>
            <a:ext cx="6310251" cy="938655"/>
          </a:xfrm>
          <a:prstGeom prst="rect">
            <a:avLst/>
          </a:prstGeom>
        </p:spPr>
        <p:txBody>
          <a:bodyPr wrap="square" lIns="0" tIns="0" rIns="0" bIns="0" rtlCol="0" anchor="t">
            <a:spAutoFit/>
          </a:bodyPr>
          <a:lstStyle/>
          <a:p>
            <a:pPr marL="0" lvl="0" indent="0" algn="l">
              <a:lnSpc>
                <a:spcPts val="7902"/>
              </a:lnSpc>
              <a:spcBef>
                <a:spcPct val="0"/>
              </a:spcBef>
            </a:pPr>
            <a:r>
              <a:rPr lang="en-US" sz="5644" b="1" u="none" strike="noStrike" dirty="0">
                <a:solidFill>
                  <a:srgbClr val="FDFDFD"/>
                </a:solidFill>
                <a:latin typeface="Montserrat Bold"/>
                <a:ea typeface="Montserrat Bold"/>
                <a:cs typeface="Montserrat Bold"/>
                <a:sym typeface="Montserrat Bold"/>
              </a:rPr>
              <a:t>09 Key Results</a:t>
            </a:r>
          </a:p>
        </p:txBody>
      </p:sp>
    </p:spTree>
    <p:extLst>
      <p:ext uri="{BB962C8B-B14F-4D97-AF65-F5344CB8AC3E}">
        <p14:creationId xmlns:p14="http://schemas.microsoft.com/office/powerpoint/2010/main" val="411857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273F5B"/>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273F5B"/>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3280754"/>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2912435" y="3881788"/>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5400000">
            <a:off x="2912435" y="4507026"/>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5400000">
            <a:off x="2912435" y="513253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rot="5400000">
            <a:off x="2912435" y="575776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a:off x="2912435" y="638327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rot="5400000">
            <a:off x="2912435" y="700851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5400000">
            <a:off x="2912435" y="7634020"/>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11956202" y="447246"/>
            <a:ext cx="5365470" cy="9392508"/>
          </a:xfrm>
          <a:custGeom>
            <a:avLst/>
            <a:gdLst/>
            <a:ahLst/>
            <a:cxnLst/>
            <a:rect l="l" t="t" r="r" b="b"/>
            <a:pathLst>
              <a:path w="5365470" h="9392508">
                <a:moveTo>
                  <a:pt x="0" y="0"/>
                </a:moveTo>
                <a:lnTo>
                  <a:pt x="5365470" y="0"/>
                </a:lnTo>
                <a:lnTo>
                  <a:pt x="5365470" y="9392508"/>
                </a:lnTo>
                <a:lnTo>
                  <a:pt x="0" y="9392508"/>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3663160" y="1135239"/>
            <a:ext cx="6760246" cy="1252338"/>
          </a:xfrm>
          <a:prstGeom prst="rect">
            <a:avLst/>
          </a:prstGeom>
        </p:spPr>
        <p:txBody>
          <a:bodyPr lIns="0" tIns="0" rIns="0" bIns="0" rtlCol="0" anchor="t">
            <a:spAutoFit/>
          </a:bodyPr>
          <a:lstStyle/>
          <a:p>
            <a:pPr algn="l">
              <a:lnSpc>
                <a:spcPts val="10248"/>
              </a:lnSpc>
              <a:spcBef>
                <a:spcPct val="0"/>
              </a:spcBef>
            </a:pPr>
            <a:r>
              <a:rPr lang="en-US" sz="7320" b="1" dirty="0">
                <a:solidFill>
                  <a:srgbClr val="051D40"/>
                </a:solidFill>
                <a:latin typeface="Montserrat Bold"/>
                <a:ea typeface="Montserrat Bold"/>
                <a:cs typeface="Montserrat Bold"/>
                <a:sym typeface="Montserrat Bold"/>
              </a:rPr>
              <a:t>Agenda</a:t>
            </a:r>
          </a:p>
        </p:txBody>
      </p:sp>
      <p:sp>
        <p:nvSpPr>
          <p:cNvPr id="18" name="TextBox 18"/>
          <p:cNvSpPr txBox="1"/>
          <p:nvPr/>
        </p:nvSpPr>
        <p:spPr>
          <a:xfrm>
            <a:off x="3663160" y="3205529"/>
            <a:ext cx="3773019"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Problem Statement</a:t>
            </a:r>
          </a:p>
        </p:txBody>
      </p:sp>
      <p:sp>
        <p:nvSpPr>
          <p:cNvPr id="19" name="TextBox 19"/>
          <p:cNvSpPr txBox="1"/>
          <p:nvPr/>
        </p:nvSpPr>
        <p:spPr>
          <a:xfrm>
            <a:off x="8483149" y="3205529"/>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ea typeface="Poppins"/>
                <a:cs typeface="Poppins"/>
                <a:sym typeface="Poppins"/>
                <a:hlinkClick r:id="rId6" action="ppaction://hlinksldjump">
                  <a:extLst>
                    <a:ext uri="{A12FA001-AC4F-418D-AE19-62706E023703}">
                      <ahyp:hlinkClr xmlns:ahyp="http://schemas.microsoft.com/office/drawing/2018/hyperlinkcolor" val="tx"/>
                    </a:ext>
                  </a:extLst>
                </a:hlinkClick>
              </a:rPr>
              <a:t>01</a:t>
            </a:r>
            <a:endParaRPr lang="en-US" sz="2853" spc="-57" dirty="0">
              <a:solidFill>
                <a:srgbClr val="1A2A3E"/>
              </a:solidFill>
              <a:latin typeface="Poppins"/>
              <a:ea typeface="Poppins"/>
              <a:cs typeface="Poppins"/>
              <a:sym typeface="Poppins"/>
            </a:endParaRPr>
          </a:p>
        </p:txBody>
      </p:sp>
      <p:sp>
        <p:nvSpPr>
          <p:cNvPr id="20" name="TextBox 20"/>
          <p:cNvSpPr txBox="1"/>
          <p:nvPr/>
        </p:nvSpPr>
        <p:spPr>
          <a:xfrm>
            <a:off x="3663160" y="3806563"/>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Objectives</a:t>
            </a:r>
          </a:p>
        </p:txBody>
      </p:sp>
      <p:sp>
        <p:nvSpPr>
          <p:cNvPr id="21" name="TextBox 21"/>
          <p:cNvSpPr txBox="1"/>
          <p:nvPr/>
        </p:nvSpPr>
        <p:spPr>
          <a:xfrm>
            <a:off x="8483149" y="3806563"/>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ea typeface="Poppins"/>
                <a:cs typeface="Poppins"/>
                <a:sym typeface="Poppins"/>
                <a:hlinkClick r:id="rId7" action="ppaction://hlinksldjump">
                  <a:extLst>
                    <a:ext uri="{A12FA001-AC4F-418D-AE19-62706E023703}">
                      <ahyp:hlinkClr xmlns:ahyp="http://schemas.microsoft.com/office/drawing/2018/hyperlinkcolor" val="tx"/>
                    </a:ext>
                  </a:extLst>
                </a:hlinkClick>
              </a:rPr>
              <a:t>02</a:t>
            </a:r>
            <a:endParaRPr lang="en-US" sz="2853" spc="-57" dirty="0">
              <a:solidFill>
                <a:srgbClr val="1A2A3E"/>
              </a:solidFill>
              <a:latin typeface="Poppins"/>
              <a:ea typeface="Poppins"/>
              <a:cs typeface="Poppins"/>
              <a:sym typeface="Poppins"/>
            </a:endParaRPr>
          </a:p>
        </p:txBody>
      </p:sp>
      <p:sp>
        <p:nvSpPr>
          <p:cNvPr id="22" name="TextBox 22"/>
          <p:cNvSpPr txBox="1"/>
          <p:nvPr/>
        </p:nvSpPr>
        <p:spPr>
          <a:xfrm>
            <a:off x="3663160" y="4431800"/>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DataSet Overview</a:t>
            </a:r>
          </a:p>
        </p:txBody>
      </p:sp>
      <p:sp>
        <p:nvSpPr>
          <p:cNvPr id="23" name="TextBox 23"/>
          <p:cNvSpPr txBox="1"/>
          <p:nvPr/>
        </p:nvSpPr>
        <p:spPr>
          <a:xfrm>
            <a:off x="8483149" y="4431800"/>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ea typeface="Poppins"/>
                <a:cs typeface="Poppins"/>
                <a:sym typeface="Poppins"/>
                <a:hlinkClick r:id="rId8" action="ppaction://hlinksldjump">
                  <a:extLst>
                    <a:ext uri="{A12FA001-AC4F-418D-AE19-62706E023703}">
                      <ahyp:hlinkClr xmlns:ahyp="http://schemas.microsoft.com/office/drawing/2018/hyperlinkcolor" val="tx"/>
                    </a:ext>
                  </a:extLst>
                </a:hlinkClick>
              </a:rPr>
              <a:t>03</a:t>
            </a:r>
            <a:endParaRPr lang="en-US" sz="2853" spc="-57" dirty="0">
              <a:solidFill>
                <a:srgbClr val="1A2A3E"/>
              </a:solidFill>
              <a:latin typeface="Poppins"/>
              <a:ea typeface="Poppins"/>
              <a:cs typeface="Poppins"/>
              <a:sym typeface="Poppins"/>
            </a:endParaRPr>
          </a:p>
        </p:txBody>
      </p:sp>
      <p:sp>
        <p:nvSpPr>
          <p:cNvPr id="24" name="TextBox 24"/>
          <p:cNvSpPr txBox="1"/>
          <p:nvPr/>
        </p:nvSpPr>
        <p:spPr>
          <a:xfrm>
            <a:off x="3663160" y="505464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Data Cleaning</a:t>
            </a:r>
          </a:p>
        </p:txBody>
      </p:sp>
      <p:sp>
        <p:nvSpPr>
          <p:cNvPr id="25" name="TextBox 25"/>
          <p:cNvSpPr txBox="1"/>
          <p:nvPr/>
        </p:nvSpPr>
        <p:spPr>
          <a:xfrm>
            <a:off x="8483149" y="5054641"/>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ea typeface="Poppins"/>
                <a:cs typeface="Poppins"/>
                <a:sym typeface="Poppins"/>
                <a:hlinkClick r:id="rId9" action="ppaction://hlinksldjump">
                  <a:extLst>
                    <a:ext uri="{A12FA001-AC4F-418D-AE19-62706E023703}">
                      <ahyp:hlinkClr xmlns:ahyp="http://schemas.microsoft.com/office/drawing/2018/hyperlinkcolor" val="tx"/>
                    </a:ext>
                  </a:extLst>
                </a:hlinkClick>
              </a:rPr>
              <a:t>04</a:t>
            </a:r>
            <a:endParaRPr lang="en-US" sz="2853" spc="-57" dirty="0">
              <a:solidFill>
                <a:srgbClr val="1A2A3E"/>
              </a:solidFill>
              <a:latin typeface="Poppins"/>
              <a:ea typeface="Poppins"/>
              <a:cs typeface="Poppins"/>
              <a:sym typeface="Poppins"/>
            </a:endParaRPr>
          </a:p>
        </p:txBody>
      </p:sp>
      <p:sp>
        <p:nvSpPr>
          <p:cNvPr id="26" name="TextBox 26"/>
          <p:cNvSpPr txBox="1"/>
          <p:nvPr/>
        </p:nvSpPr>
        <p:spPr>
          <a:xfrm>
            <a:off x="3699553" y="5643246"/>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Data Modeling</a:t>
            </a:r>
          </a:p>
        </p:txBody>
      </p:sp>
      <p:sp>
        <p:nvSpPr>
          <p:cNvPr id="27" name="TextBox 27"/>
          <p:cNvSpPr txBox="1"/>
          <p:nvPr/>
        </p:nvSpPr>
        <p:spPr>
          <a:xfrm>
            <a:off x="8483149" y="5643246"/>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0" action="ppaction://hlinksldjump">
                  <a:extLst>
                    <a:ext uri="{A12FA001-AC4F-418D-AE19-62706E023703}">
                      <ahyp:hlinkClr xmlns:ahyp="http://schemas.microsoft.com/office/drawing/2018/hyperlinkcolor" val="tx"/>
                    </a:ext>
                  </a:extLst>
                </a:hlinkClick>
              </a:rPr>
              <a:t>05</a:t>
            </a:r>
            <a:endParaRPr lang="en-US" sz="2853" spc="-57" dirty="0">
              <a:solidFill>
                <a:srgbClr val="1A2A3E"/>
              </a:solidFill>
              <a:latin typeface="Poppins"/>
              <a:cs typeface="Poppins"/>
              <a:sym typeface="Poppins"/>
            </a:endParaRPr>
          </a:p>
        </p:txBody>
      </p:sp>
      <p:sp>
        <p:nvSpPr>
          <p:cNvPr id="28" name="TextBox 28"/>
          <p:cNvSpPr txBox="1"/>
          <p:nvPr/>
        </p:nvSpPr>
        <p:spPr>
          <a:xfrm>
            <a:off x="3663160" y="630805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Dax</a:t>
            </a:r>
          </a:p>
        </p:txBody>
      </p:sp>
      <p:sp>
        <p:nvSpPr>
          <p:cNvPr id="29" name="TextBox 29"/>
          <p:cNvSpPr txBox="1"/>
          <p:nvPr/>
        </p:nvSpPr>
        <p:spPr>
          <a:xfrm>
            <a:off x="8483149" y="6308051"/>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1" action="ppaction://hlinksldjump">
                  <a:extLst>
                    <a:ext uri="{A12FA001-AC4F-418D-AE19-62706E023703}">
                      <ahyp:hlinkClr xmlns:ahyp="http://schemas.microsoft.com/office/drawing/2018/hyperlinkcolor" val="tx"/>
                    </a:ext>
                  </a:extLst>
                </a:hlinkClick>
              </a:rPr>
              <a:t>06</a:t>
            </a:r>
            <a:endParaRPr lang="en-US" sz="2853" spc="-57" dirty="0">
              <a:solidFill>
                <a:srgbClr val="1A2A3E"/>
              </a:solidFill>
              <a:latin typeface="Poppins"/>
              <a:cs typeface="Poppins"/>
              <a:sym typeface="Poppins"/>
            </a:endParaRPr>
          </a:p>
        </p:txBody>
      </p:sp>
      <p:sp>
        <p:nvSpPr>
          <p:cNvPr id="30" name="TextBox 30"/>
          <p:cNvSpPr txBox="1"/>
          <p:nvPr/>
        </p:nvSpPr>
        <p:spPr>
          <a:xfrm>
            <a:off x="3699553" y="693328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Sample Visuals</a:t>
            </a:r>
          </a:p>
        </p:txBody>
      </p:sp>
      <p:sp>
        <p:nvSpPr>
          <p:cNvPr id="31" name="TextBox 31"/>
          <p:cNvSpPr txBox="1"/>
          <p:nvPr/>
        </p:nvSpPr>
        <p:spPr>
          <a:xfrm>
            <a:off x="8483149" y="6933288"/>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2" action="ppaction://hlinksldjump">
                  <a:extLst>
                    <a:ext uri="{A12FA001-AC4F-418D-AE19-62706E023703}">
                      <ahyp:hlinkClr xmlns:ahyp="http://schemas.microsoft.com/office/drawing/2018/hyperlinkcolor" val="tx"/>
                    </a:ext>
                  </a:extLst>
                </a:hlinkClick>
              </a:rPr>
              <a:t>07</a:t>
            </a:r>
            <a:endParaRPr lang="en-US" sz="2853" spc="-57" dirty="0">
              <a:solidFill>
                <a:srgbClr val="1A2A3E"/>
              </a:solidFill>
              <a:latin typeface="Poppins"/>
              <a:cs typeface="Poppins"/>
              <a:sym typeface="Poppins"/>
            </a:endParaRPr>
          </a:p>
        </p:txBody>
      </p:sp>
      <p:sp>
        <p:nvSpPr>
          <p:cNvPr id="32" name="TextBox 32"/>
          <p:cNvSpPr txBox="1"/>
          <p:nvPr/>
        </p:nvSpPr>
        <p:spPr>
          <a:xfrm>
            <a:off x="3663160" y="7558794"/>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Reports &amp; Dashboards</a:t>
            </a:r>
          </a:p>
        </p:txBody>
      </p:sp>
      <p:sp>
        <p:nvSpPr>
          <p:cNvPr id="33" name="TextBox 33"/>
          <p:cNvSpPr txBox="1"/>
          <p:nvPr/>
        </p:nvSpPr>
        <p:spPr>
          <a:xfrm>
            <a:off x="8483149" y="7556129"/>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3" action="ppaction://hlinksldjump">
                  <a:extLst>
                    <a:ext uri="{A12FA001-AC4F-418D-AE19-62706E023703}">
                      <ahyp:hlinkClr xmlns:ahyp="http://schemas.microsoft.com/office/drawing/2018/hyperlinkcolor" val="tx"/>
                    </a:ext>
                  </a:extLst>
                </a:hlinkClick>
              </a:rPr>
              <a:t>08</a:t>
            </a:r>
            <a:endParaRPr lang="en-US" sz="2853" spc="-57" dirty="0">
              <a:solidFill>
                <a:srgbClr val="1A2A3E"/>
              </a:solidFill>
              <a:latin typeface="Poppins"/>
              <a:cs typeface="Poppins"/>
              <a:sym typeface="Poppins"/>
            </a:endParaRPr>
          </a:p>
        </p:txBody>
      </p:sp>
      <p:sp>
        <p:nvSpPr>
          <p:cNvPr id="34" name="TextBox 34"/>
          <p:cNvSpPr txBox="1"/>
          <p:nvPr/>
        </p:nvSpPr>
        <p:spPr>
          <a:xfrm>
            <a:off x="3663160" y="8184032"/>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Key Findings</a:t>
            </a:r>
          </a:p>
        </p:txBody>
      </p:sp>
      <p:sp>
        <p:nvSpPr>
          <p:cNvPr id="35" name="TextBox 35"/>
          <p:cNvSpPr txBox="1"/>
          <p:nvPr/>
        </p:nvSpPr>
        <p:spPr>
          <a:xfrm>
            <a:off x="3663160" y="8809269"/>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Recommendation</a:t>
            </a:r>
          </a:p>
        </p:txBody>
      </p:sp>
      <p:sp>
        <p:nvSpPr>
          <p:cNvPr id="36" name="Freeform 36"/>
          <p:cNvSpPr/>
          <p:nvPr/>
        </p:nvSpPr>
        <p:spPr>
          <a:xfrm rot="5400000">
            <a:off x="2912435" y="825925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7" name="Freeform 37"/>
          <p:cNvSpPr/>
          <p:nvPr/>
        </p:nvSpPr>
        <p:spPr>
          <a:xfrm rot="5400000">
            <a:off x="2912435" y="8884494"/>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8" name="TextBox 38"/>
          <p:cNvSpPr txBox="1"/>
          <p:nvPr/>
        </p:nvSpPr>
        <p:spPr>
          <a:xfrm>
            <a:off x="8483149" y="8184032"/>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4" action="ppaction://hlinksldjump">
                  <a:extLst>
                    <a:ext uri="{A12FA001-AC4F-418D-AE19-62706E023703}">
                      <ahyp:hlinkClr xmlns:ahyp="http://schemas.microsoft.com/office/drawing/2018/hyperlinkcolor" val="tx"/>
                    </a:ext>
                  </a:extLst>
                </a:hlinkClick>
              </a:rPr>
              <a:t>09</a:t>
            </a:r>
            <a:endParaRPr lang="en-US" sz="2853" spc="-57" dirty="0">
              <a:solidFill>
                <a:srgbClr val="1A2A3E"/>
              </a:solidFill>
              <a:latin typeface="Poppins"/>
              <a:cs typeface="Poppins"/>
              <a:sym typeface="Poppins"/>
            </a:endParaRPr>
          </a:p>
        </p:txBody>
      </p:sp>
      <p:sp>
        <p:nvSpPr>
          <p:cNvPr id="39" name="TextBox 39"/>
          <p:cNvSpPr txBox="1"/>
          <p:nvPr/>
        </p:nvSpPr>
        <p:spPr>
          <a:xfrm>
            <a:off x="8483149" y="8787823"/>
            <a:ext cx="660851" cy="487185"/>
          </a:xfrm>
          <a:prstGeom prst="rect">
            <a:avLst/>
          </a:prstGeom>
        </p:spPr>
        <p:txBody>
          <a:bodyPr lIns="0" tIns="0" rIns="0" bIns="0" rtlCol="0" anchor="t">
            <a:spAutoFit/>
          </a:bodyPr>
          <a:lstStyle/>
          <a:p>
            <a:pPr algn="r">
              <a:lnSpc>
                <a:spcPts val="3995"/>
              </a:lnSpc>
              <a:spcBef>
                <a:spcPct val="0"/>
              </a:spcBef>
            </a:pPr>
            <a:r>
              <a:rPr lang="en-US" sz="2853" spc="-57" dirty="0">
                <a:solidFill>
                  <a:srgbClr val="1A2A3E"/>
                </a:solidFill>
                <a:latin typeface="Poppins"/>
                <a:cs typeface="Poppins"/>
                <a:sym typeface="Poppins"/>
                <a:hlinkClick r:id="rId15" action="ppaction://hlinksldjump">
                  <a:extLst>
                    <a:ext uri="{A12FA001-AC4F-418D-AE19-62706E023703}">
                      <ahyp:hlinkClr xmlns:ahyp="http://schemas.microsoft.com/office/drawing/2018/hyperlinkcolor" val="tx"/>
                    </a:ext>
                  </a:extLst>
                </a:hlinkClick>
              </a:rPr>
              <a:t>10</a:t>
            </a:r>
            <a:endParaRPr lang="en-US" sz="2853" spc="-57" dirty="0">
              <a:solidFill>
                <a:srgbClr val="1A2A3E"/>
              </a:solidFill>
              <a:latin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4668220" y="2027851"/>
            <a:ext cx="7523780" cy="6801458"/>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273F5B">
                <a:alpha val="95686"/>
              </a:srgbClr>
            </a:solidFill>
            <a:ln cap="sq">
              <a:noFill/>
              <a:prstDash val="solid"/>
              <a:miter/>
            </a:ln>
          </p:spPr>
          <p:txBody>
            <a:bodyPr/>
            <a:lstStyle/>
            <a:p>
              <a:endParaRPr lang="en-US"/>
            </a:p>
          </p:txBody>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552694" y="2918218"/>
            <a:ext cx="5754831" cy="701282"/>
          </a:xfrm>
          <a:prstGeom prst="rect">
            <a:avLst/>
          </a:prstGeom>
        </p:spPr>
        <p:txBody>
          <a:bodyPr lIns="0" tIns="0" rIns="0" bIns="0" rtlCol="0" anchor="t">
            <a:spAutoFit/>
          </a:bodyPr>
          <a:lstStyle/>
          <a:p>
            <a:pPr marL="342900" lvl="0" indent="-342900">
              <a:lnSpc>
                <a:spcPts val="2843"/>
              </a:lnSpc>
              <a:spcBef>
                <a:spcPct val="0"/>
              </a:spcBef>
              <a:buFont typeface="Arial" panose="020B0604020202020204" pitchFamily="34" charset="0"/>
              <a:buChar char="•"/>
            </a:pPr>
            <a:r>
              <a:rPr lang="en-US" sz="2030" spc="-40" dirty="0">
                <a:solidFill>
                  <a:srgbClr val="FDFDFD"/>
                </a:solidFill>
                <a:latin typeface="Poppins"/>
                <a:ea typeface="Poppins"/>
                <a:cs typeface="Poppins"/>
                <a:sym typeface="Poppins"/>
              </a:rPr>
              <a:t>Accidents peak in </a:t>
            </a:r>
            <a:r>
              <a:rPr lang="en-US" sz="2030" b="1" spc="-40" dirty="0">
                <a:solidFill>
                  <a:srgbClr val="FDFDFD"/>
                </a:solidFill>
                <a:latin typeface="Poppins"/>
                <a:ea typeface="Poppins"/>
                <a:cs typeface="Poppins"/>
                <a:sym typeface="Poppins"/>
              </a:rPr>
              <a:t>December, January, and November</a:t>
            </a:r>
          </a:p>
        </p:txBody>
      </p:sp>
      <p:sp>
        <p:nvSpPr>
          <p:cNvPr id="11" name="TextBox 11"/>
          <p:cNvSpPr txBox="1"/>
          <p:nvPr/>
        </p:nvSpPr>
        <p:spPr>
          <a:xfrm>
            <a:off x="8897320" y="5768073"/>
            <a:ext cx="2370352" cy="971059"/>
          </a:xfrm>
          <a:prstGeom prst="rect">
            <a:avLst/>
          </a:prstGeom>
        </p:spPr>
        <p:txBody>
          <a:bodyPr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2M</a:t>
            </a:r>
          </a:p>
        </p:txBody>
      </p:sp>
      <p:sp>
        <p:nvSpPr>
          <p:cNvPr id="15" name="TextBox 15"/>
          <p:cNvSpPr txBox="1"/>
          <p:nvPr/>
        </p:nvSpPr>
        <p:spPr>
          <a:xfrm>
            <a:off x="5410021" y="5784402"/>
            <a:ext cx="2725299" cy="938655"/>
          </a:xfrm>
          <a:prstGeom prst="rect">
            <a:avLst/>
          </a:prstGeom>
        </p:spPr>
        <p:txBody>
          <a:bodyPr wrap="square" lIns="0" tIns="0" rIns="0" bIns="0" rtlCol="0" anchor="t">
            <a:spAutoFit/>
          </a:bodyPr>
          <a:lstStyle/>
          <a:p>
            <a:pPr lvl="0" algn="ctr">
              <a:lnSpc>
                <a:spcPts val="7902"/>
              </a:lnSpc>
              <a:spcBef>
                <a:spcPct val="0"/>
              </a:spcBef>
            </a:pPr>
            <a:r>
              <a:rPr lang="en-US" sz="5644" dirty="0">
                <a:solidFill>
                  <a:srgbClr val="FDFDFD"/>
                </a:solidFill>
                <a:latin typeface="Montserrat"/>
                <a:ea typeface="Montserrat"/>
                <a:cs typeface="Montserrat"/>
                <a:sym typeface="Montserrat"/>
              </a:rPr>
              <a:t>3M</a:t>
            </a:r>
          </a:p>
        </p:txBody>
      </p:sp>
      <p:grpSp>
        <p:nvGrpSpPr>
          <p:cNvPr id="16" name="Group 16"/>
          <p:cNvGrpSpPr/>
          <p:nvPr/>
        </p:nvGrpSpPr>
        <p:grpSpPr>
          <a:xfrm>
            <a:off x="466822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273F5B">
                <a:alpha val="48627"/>
              </a:srgbClr>
            </a:solidFill>
            <a:ln cap="sq">
              <a:noFill/>
              <a:prstDash val="solid"/>
              <a:miter/>
            </a:ln>
          </p:spPr>
          <p:txBody>
            <a:bodyPr/>
            <a:lstStyle/>
            <a:p>
              <a:endParaRPr lang="en-US"/>
            </a:p>
          </p:txBody>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alpha val="95686"/>
              </a:srgbClr>
            </a:solidFill>
            <a:ln cap="sq">
              <a:noFill/>
              <a:prstDash val="solid"/>
              <a:miter/>
            </a:ln>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9">
            <a:extLst>
              <a:ext uri="{FF2B5EF4-FFF2-40B4-BE49-F238E27FC236}">
                <a16:creationId xmlns:a16="http://schemas.microsoft.com/office/drawing/2014/main" id="{7A4261E4-49FE-6860-D5EA-8727990213C9}"/>
              </a:ext>
            </a:extLst>
          </p:cNvPr>
          <p:cNvSpPr txBox="1"/>
          <p:nvPr/>
        </p:nvSpPr>
        <p:spPr>
          <a:xfrm>
            <a:off x="5552693" y="4208127"/>
            <a:ext cx="5754831" cy="701282"/>
          </a:xfrm>
          <a:prstGeom prst="rect">
            <a:avLst/>
          </a:prstGeom>
        </p:spPr>
        <p:txBody>
          <a:bodyPr lIns="0" tIns="0" rIns="0" bIns="0" rtlCol="0" anchor="t">
            <a:spAutoFit/>
          </a:bodyPr>
          <a:lstStyle/>
          <a:p>
            <a:pPr marL="342900" lvl="0" indent="-342900">
              <a:lnSpc>
                <a:spcPts val="2843"/>
              </a:lnSpc>
              <a:spcBef>
                <a:spcPct val="0"/>
              </a:spcBef>
              <a:buFont typeface="Arial" panose="020B0604020202020204" pitchFamily="34" charset="0"/>
              <a:buChar char="•"/>
            </a:pPr>
            <a:r>
              <a:rPr lang="en-US" sz="2030" b="1" spc="-40" dirty="0">
                <a:solidFill>
                  <a:srgbClr val="FDFDFD"/>
                </a:solidFill>
                <a:latin typeface="Poppins"/>
                <a:ea typeface="Poppins"/>
                <a:cs typeface="Poppins"/>
                <a:sym typeface="Poppins"/>
              </a:rPr>
              <a:t>Tuesday</a:t>
            </a:r>
            <a:r>
              <a:rPr lang="en-US" sz="2030" spc="-40" dirty="0">
                <a:solidFill>
                  <a:srgbClr val="FDFDFD"/>
                </a:solidFill>
                <a:latin typeface="Poppins"/>
                <a:ea typeface="Poppins"/>
                <a:cs typeface="Poppins"/>
                <a:sym typeface="Poppins"/>
              </a:rPr>
              <a:t> has the highest number of accidents, especially in </a:t>
            </a:r>
            <a:r>
              <a:rPr lang="en-US" sz="2030" b="1" spc="-40" dirty="0">
                <a:solidFill>
                  <a:srgbClr val="FDFDFD"/>
                </a:solidFill>
                <a:latin typeface="Poppins"/>
                <a:ea typeface="Poppins"/>
                <a:cs typeface="Poppins"/>
                <a:sym typeface="Poppins"/>
              </a:rPr>
              <a:t>December</a:t>
            </a:r>
            <a:r>
              <a:rPr lang="en-US" sz="2030" spc="-40" dirty="0">
                <a:solidFill>
                  <a:srgbClr val="FDFDFD"/>
                </a:solidFill>
                <a:latin typeface="Poppins"/>
                <a:ea typeface="Poppins"/>
                <a:cs typeface="Poppins"/>
                <a:sym typeface="Poppins"/>
              </a:rPr>
              <a:t>.</a:t>
            </a:r>
          </a:p>
        </p:txBody>
      </p:sp>
      <p:sp>
        <p:nvSpPr>
          <p:cNvPr id="30" name="TextBox 9">
            <a:extLst>
              <a:ext uri="{FF2B5EF4-FFF2-40B4-BE49-F238E27FC236}">
                <a16:creationId xmlns:a16="http://schemas.microsoft.com/office/drawing/2014/main" id="{3B145ED9-E3B8-8713-CEC7-EC6E62111250}"/>
              </a:ext>
            </a:extLst>
          </p:cNvPr>
          <p:cNvSpPr txBox="1"/>
          <p:nvPr/>
        </p:nvSpPr>
        <p:spPr>
          <a:xfrm>
            <a:off x="5811923" y="6956337"/>
            <a:ext cx="1713797" cy="701282"/>
          </a:xfrm>
          <a:prstGeom prst="rect">
            <a:avLst/>
          </a:prstGeom>
        </p:spPr>
        <p:txBody>
          <a:bodyPr wrap="square"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 during day</a:t>
            </a:r>
          </a:p>
        </p:txBody>
      </p:sp>
      <p:sp>
        <p:nvSpPr>
          <p:cNvPr id="31" name="TextBox 9">
            <a:extLst>
              <a:ext uri="{FF2B5EF4-FFF2-40B4-BE49-F238E27FC236}">
                <a16:creationId xmlns:a16="http://schemas.microsoft.com/office/drawing/2014/main" id="{1E703745-2D98-8358-018F-B42AECD379A3}"/>
              </a:ext>
            </a:extLst>
          </p:cNvPr>
          <p:cNvSpPr txBox="1"/>
          <p:nvPr/>
        </p:nvSpPr>
        <p:spPr>
          <a:xfrm>
            <a:off x="9278320" y="6956818"/>
            <a:ext cx="1713797" cy="701282"/>
          </a:xfrm>
          <a:prstGeom prst="rect">
            <a:avLst/>
          </a:prstGeom>
        </p:spPr>
        <p:txBody>
          <a:bodyPr wrap="square" lIns="0" tIns="0" rIns="0" bIns="0" rtlCol="0" anchor="t">
            <a:spAutoFit/>
          </a:bodyPr>
          <a:lstStyle/>
          <a:p>
            <a:pPr marL="0" lvl="0" indent="0" algn="ctr">
              <a:lnSpc>
                <a:spcPts val="2843"/>
              </a:lnSpc>
              <a:spcBef>
                <a:spcPct val="0"/>
              </a:spcBef>
            </a:pPr>
            <a:r>
              <a:rPr lang="en-US" sz="2030" u="none" strike="noStrike" spc="-40" dirty="0">
                <a:solidFill>
                  <a:srgbClr val="FDFDFD"/>
                </a:solidFill>
                <a:latin typeface="Poppins"/>
                <a:ea typeface="Poppins"/>
                <a:cs typeface="Poppins"/>
                <a:sym typeface="Poppins"/>
              </a:rPr>
              <a:t>Accidents At Night</a:t>
            </a:r>
          </a:p>
        </p:txBody>
      </p:sp>
      <p:grpSp>
        <p:nvGrpSpPr>
          <p:cNvPr id="32" name="Group 2">
            <a:extLst>
              <a:ext uri="{FF2B5EF4-FFF2-40B4-BE49-F238E27FC236}">
                <a16:creationId xmlns:a16="http://schemas.microsoft.com/office/drawing/2014/main" id="{4E6012C6-3925-E934-1733-A5FAA2B4D626}"/>
              </a:ext>
            </a:extLst>
          </p:cNvPr>
          <p:cNvGrpSpPr/>
          <p:nvPr/>
        </p:nvGrpSpPr>
        <p:grpSpPr>
          <a:xfrm>
            <a:off x="2438400" y="301246"/>
            <a:ext cx="12115800" cy="1023024"/>
            <a:chOff x="0" y="0"/>
            <a:chExt cx="2106826" cy="2113092"/>
          </a:xfrm>
        </p:grpSpPr>
        <p:sp>
          <p:nvSpPr>
            <p:cNvPr id="33" name="Freeform 3">
              <a:extLst>
                <a:ext uri="{FF2B5EF4-FFF2-40B4-BE49-F238E27FC236}">
                  <a16:creationId xmlns:a16="http://schemas.microsoft.com/office/drawing/2014/main" id="{C6EE2EB2-63DC-1B41-ADA0-DB1BA2EA463C}"/>
                </a:ext>
              </a:extLst>
            </p:cNvPr>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273F5B">
                <a:alpha val="95686"/>
              </a:srgbClr>
            </a:solidFill>
            <a:ln cap="sq">
              <a:noFill/>
              <a:prstDash val="solid"/>
              <a:miter/>
            </a:ln>
          </p:spPr>
          <p:txBody>
            <a:bodyPr/>
            <a:lstStyle/>
            <a:p>
              <a:endParaRPr lang="en-US"/>
            </a:p>
          </p:txBody>
        </p:sp>
        <p:sp>
          <p:nvSpPr>
            <p:cNvPr id="34" name="TextBox 4">
              <a:extLst>
                <a:ext uri="{FF2B5EF4-FFF2-40B4-BE49-F238E27FC236}">
                  <a16:creationId xmlns:a16="http://schemas.microsoft.com/office/drawing/2014/main" id="{4E18250A-7D5B-E64C-8515-96F351DBA97D}"/>
                </a:ext>
              </a:extLst>
            </p:cNvPr>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5" name="TextBox 5">
            <a:extLst>
              <a:ext uri="{FF2B5EF4-FFF2-40B4-BE49-F238E27FC236}">
                <a16:creationId xmlns:a16="http://schemas.microsoft.com/office/drawing/2014/main" id="{195073CF-3F41-CDF8-5B6C-C50F49E87B5D}"/>
              </a:ext>
            </a:extLst>
          </p:cNvPr>
          <p:cNvSpPr txBox="1"/>
          <p:nvPr/>
        </p:nvSpPr>
        <p:spPr>
          <a:xfrm>
            <a:off x="2747973" y="295046"/>
            <a:ext cx="6310251" cy="938655"/>
          </a:xfrm>
          <a:prstGeom prst="rect">
            <a:avLst/>
          </a:prstGeom>
        </p:spPr>
        <p:txBody>
          <a:bodyPr wrap="square" lIns="0" tIns="0" rIns="0" bIns="0" rtlCol="0" anchor="t">
            <a:spAutoFit/>
          </a:bodyPr>
          <a:lstStyle/>
          <a:p>
            <a:pPr marL="0" lvl="0" indent="0" algn="l">
              <a:lnSpc>
                <a:spcPts val="7902"/>
              </a:lnSpc>
              <a:spcBef>
                <a:spcPct val="0"/>
              </a:spcBef>
            </a:pPr>
            <a:r>
              <a:rPr lang="en-US" sz="5644" b="1" u="none" strike="noStrike" dirty="0">
                <a:solidFill>
                  <a:srgbClr val="FDFDFD"/>
                </a:solidFill>
                <a:latin typeface="Montserrat Bold"/>
                <a:ea typeface="Montserrat Bold"/>
                <a:cs typeface="Montserrat Bold"/>
                <a:sym typeface="Montserrat Bold"/>
              </a:rPr>
              <a:t>09 Key Results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3F5B"/>
        </a:solidFill>
        <a:effectLst/>
      </p:bgPr>
    </p:bg>
    <p:spTree>
      <p:nvGrpSpPr>
        <p:cNvPr id="1" name="">
          <a:extLst>
            <a:ext uri="{FF2B5EF4-FFF2-40B4-BE49-F238E27FC236}">
              <a16:creationId xmlns:a16="http://schemas.microsoft.com/office/drawing/2014/main" id="{ED9129B2-E2B9-D0EF-4E8F-1D6D39831A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5E259B-AA9D-89CA-196E-D39A4E11587B}"/>
              </a:ext>
            </a:extLst>
          </p:cNvPr>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n-US"/>
          </a:p>
        </p:txBody>
      </p:sp>
      <p:grpSp>
        <p:nvGrpSpPr>
          <p:cNvPr id="3" name="Group 3">
            <a:extLst>
              <a:ext uri="{FF2B5EF4-FFF2-40B4-BE49-F238E27FC236}">
                <a16:creationId xmlns:a16="http://schemas.microsoft.com/office/drawing/2014/main" id="{BBB88844-BEF0-6C10-0D5A-F6F2697E7B3F}"/>
              </a:ext>
            </a:extLst>
          </p:cNvPr>
          <p:cNvGrpSpPr/>
          <p:nvPr/>
        </p:nvGrpSpPr>
        <p:grpSpPr>
          <a:xfrm>
            <a:off x="1028700" y="3852968"/>
            <a:ext cx="14586028" cy="5088907"/>
            <a:chOff x="0" y="0"/>
            <a:chExt cx="3841588" cy="1340288"/>
          </a:xfrm>
        </p:grpSpPr>
        <p:sp>
          <p:nvSpPr>
            <p:cNvPr id="4" name="Freeform 4">
              <a:extLst>
                <a:ext uri="{FF2B5EF4-FFF2-40B4-BE49-F238E27FC236}">
                  <a16:creationId xmlns:a16="http://schemas.microsoft.com/office/drawing/2014/main" id="{52E609C4-F24B-9265-8633-AF221B06001A}"/>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dirty="0"/>
            </a:p>
          </p:txBody>
        </p:sp>
        <p:sp>
          <p:nvSpPr>
            <p:cNvPr id="5" name="TextBox 5">
              <a:extLst>
                <a:ext uri="{FF2B5EF4-FFF2-40B4-BE49-F238E27FC236}">
                  <a16:creationId xmlns:a16="http://schemas.microsoft.com/office/drawing/2014/main" id="{8243993C-D998-CCB2-54F5-C8628166862C}"/>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a:extLst>
              <a:ext uri="{FF2B5EF4-FFF2-40B4-BE49-F238E27FC236}">
                <a16:creationId xmlns:a16="http://schemas.microsoft.com/office/drawing/2014/main" id="{4E9FD43D-EE3F-69CA-3751-B52C6CC6D72B}"/>
              </a:ext>
            </a:extLst>
          </p:cNvPr>
          <p:cNvSpPr txBox="1"/>
          <p:nvPr/>
        </p:nvSpPr>
        <p:spPr>
          <a:xfrm>
            <a:off x="1270420" y="895350"/>
            <a:ext cx="9549980" cy="1094146"/>
          </a:xfrm>
          <a:prstGeom prst="rect">
            <a:avLst/>
          </a:prstGeom>
        </p:spPr>
        <p:txBody>
          <a:bodyPr wrap="square" lIns="0" tIns="0" rIns="0" bIns="0" rtlCol="0" anchor="t">
            <a:spAutoFit/>
          </a:bodyPr>
          <a:lstStyle/>
          <a:p>
            <a:pPr algn="l">
              <a:lnSpc>
                <a:spcPts val="9247"/>
              </a:lnSpc>
              <a:spcBef>
                <a:spcPct val="0"/>
              </a:spcBef>
            </a:pPr>
            <a:r>
              <a:rPr lang="en-US" sz="6605" b="1" dirty="0">
                <a:solidFill>
                  <a:srgbClr val="FDFDFD"/>
                </a:solidFill>
                <a:latin typeface="Montserrat Bold"/>
                <a:ea typeface="Montserrat Bold"/>
                <a:cs typeface="Montserrat Bold"/>
                <a:sym typeface="Montserrat Bold"/>
              </a:rPr>
              <a:t>10 Recommendation</a:t>
            </a:r>
          </a:p>
        </p:txBody>
      </p:sp>
      <p:grpSp>
        <p:nvGrpSpPr>
          <p:cNvPr id="11" name="Group 11">
            <a:extLst>
              <a:ext uri="{FF2B5EF4-FFF2-40B4-BE49-F238E27FC236}">
                <a16:creationId xmlns:a16="http://schemas.microsoft.com/office/drawing/2014/main" id="{A5613DE3-17BB-6D4B-6C05-8EF4868A5ABF}"/>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2E806DB3-92C8-6160-2150-A930A04C06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a:extLst>
                <a:ext uri="{FF2B5EF4-FFF2-40B4-BE49-F238E27FC236}">
                  <a16:creationId xmlns:a16="http://schemas.microsoft.com/office/drawing/2014/main" id="{F19190EB-EE50-6B54-03E2-89AF196CDC4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a:extLst>
              <a:ext uri="{FF2B5EF4-FFF2-40B4-BE49-F238E27FC236}">
                <a16:creationId xmlns:a16="http://schemas.microsoft.com/office/drawing/2014/main" id="{5D5198ED-62BE-BBD9-C875-DAC7C0663856}"/>
              </a:ext>
            </a:extLst>
          </p:cNvPr>
          <p:cNvSpPr txBox="1"/>
          <p:nvPr/>
        </p:nvSpPr>
        <p:spPr>
          <a:xfrm>
            <a:off x="1526207" y="6915417"/>
            <a:ext cx="4161784" cy="1154460"/>
          </a:xfrm>
          <a:prstGeom prst="rect">
            <a:avLst/>
          </a:prstGeom>
        </p:spPr>
        <p:txBody>
          <a:bodyPr lIns="0" tIns="0" rIns="0" bIns="0" rtlCol="0" anchor="t">
            <a:spAutoFit/>
          </a:bodyPr>
          <a:lstStyle/>
          <a:p>
            <a:pPr algn="ctr">
              <a:lnSpc>
                <a:spcPts val="3043"/>
              </a:lnSpc>
            </a:pPr>
            <a:r>
              <a:rPr lang="en-US" sz="2173" spc="-43" dirty="0">
                <a:solidFill>
                  <a:srgbClr val="273F5B"/>
                </a:solidFill>
                <a:latin typeface="Poppins"/>
                <a:ea typeface="Poppins"/>
                <a:cs typeface="Poppins"/>
                <a:sym typeface="Poppins"/>
              </a:rPr>
              <a:t>Allocate resources, awareness campaigns, and infrastructure reviews.</a:t>
            </a:r>
            <a:endParaRPr lang="en-US" sz="2173" u="none" strike="noStrike" spc="-43" dirty="0">
              <a:solidFill>
                <a:srgbClr val="273F5B"/>
              </a:solidFill>
              <a:latin typeface="Poppins"/>
              <a:ea typeface="Poppins"/>
              <a:cs typeface="Poppins"/>
              <a:sym typeface="Poppins"/>
            </a:endParaRPr>
          </a:p>
        </p:txBody>
      </p:sp>
      <p:sp>
        <p:nvSpPr>
          <p:cNvPr id="15" name="AutoShape 15">
            <a:extLst>
              <a:ext uri="{FF2B5EF4-FFF2-40B4-BE49-F238E27FC236}">
                <a16:creationId xmlns:a16="http://schemas.microsoft.com/office/drawing/2014/main" id="{BD285545-AF3B-B06C-5AF2-E83F09B76609}"/>
              </a:ext>
            </a:extLst>
          </p:cNvPr>
          <p:cNvSpPr/>
          <p:nvPr/>
        </p:nvSpPr>
        <p:spPr>
          <a:xfrm>
            <a:off x="5938890" y="4181637"/>
            <a:ext cx="0" cy="4410340"/>
          </a:xfrm>
          <a:prstGeom prst="line">
            <a:avLst/>
          </a:prstGeom>
          <a:ln w="38100" cap="flat">
            <a:solidFill>
              <a:srgbClr val="273F5B"/>
            </a:solidFill>
            <a:prstDash val="solid"/>
            <a:headEnd type="none" w="sm" len="sm"/>
            <a:tailEnd type="none" w="sm" len="sm"/>
          </a:ln>
        </p:spPr>
        <p:txBody>
          <a:bodyPr/>
          <a:lstStyle/>
          <a:p>
            <a:endParaRPr lang="en-US"/>
          </a:p>
        </p:txBody>
      </p:sp>
      <p:sp>
        <p:nvSpPr>
          <p:cNvPr id="16" name="TextBox 16">
            <a:extLst>
              <a:ext uri="{FF2B5EF4-FFF2-40B4-BE49-F238E27FC236}">
                <a16:creationId xmlns:a16="http://schemas.microsoft.com/office/drawing/2014/main" id="{524C0626-6213-679D-DDAF-DE4EBC499657}"/>
              </a:ext>
            </a:extLst>
          </p:cNvPr>
          <p:cNvSpPr txBox="1"/>
          <p:nvPr/>
        </p:nvSpPr>
        <p:spPr>
          <a:xfrm>
            <a:off x="1462920" y="5756734"/>
            <a:ext cx="4340656" cy="476156"/>
          </a:xfrm>
          <a:prstGeom prst="rect">
            <a:avLst/>
          </a:prstGeom>
        </p:spPr>
        <p:txBody>
          <a:bodyPr wrap="square" lIns="0" tIns="0" rIns="0" bIns="0" rtlCol="0" anchor="t">
            <a:spAutoFit/>
          </a:bodyPr>
          <a:lstStyle/>
          <a:p>
            <a:pPr algn="ctr">
              <a:lnSpc>
                <a:spcPts val="4039"/>
              </a:lnSpc>
              <a:spcBef>
                <a:spcPct val="0"/>
              </a:spcBef>
            </a:pPr>
            <a:r>
              <a:rPr lang="en-US" sz="2885" dirty="0">
                <a:solidFill>
                  <a:srgbClr val="273F5B"/>
                </a:solidFill>
                <a:latin typeface="Montserrat"/>
                <a:ea typeface="Montserrat"/>
                <a:cs typeface="Montserrat"/>
                <a:sym typeface="Montserrat"/>
              </a:rPr>
              <a:t>Focus on California</a:t>
            </a:r>
          </a:p>
        </p:txBody>
      </p:sp>
      <p:sp>
        <p:nvSpPr>
          <p:cNvPr id="17" name="TextBox 17">
            <a:extLst>
              <a:ext uri="{FF2B5EF4-FFF2-40B4-BE49-F238E27FC236}">
                <a16:creationId xmlns:a16="http://schemas.microsoft.com/office/drawing/2014/main" id="{DE0ED657-45B3-DA36-62CA-135C098D10B6}"/>
              </a:ext>
            </a:extLst>
          </p:cNvPr>
          <p:cNvSpPr txBox="1"/>
          <p:nvPr/>
        </p:nvSpPr>
        <p:spPr>
          <a:xfrm>
            <a:off x="6350917" y="6896100"/>
            <a:ext cx="4161784" cy="1136017"/>
          </a:xfrm>
          <a:prstGeom prst="rect">
            <a:avLst/>
          </a:prstGeom>
        </p:spPr>
        <p:txBody>
          <a:bodyPr lIns="0" tIns="0" rIns="0" bIns="0" rtlCol="0" anchor="t">
            <a:spAutoFit/>
          </a:bodyPr>
          <a:lstStyle/>
          <a:p>
            <a:pPr algn="ctr">
              <a:lnSpc>
                <a:spcPts val="3043"/>
              </a:lnSpc>
            </a:pPr>
            <a:r>
              <a:rPr lang="en-US" sz="2173" spc="-43" dirty="0">
                <a:solidFill>
                  <a:srgbClr val="273F5B"/>
                </a:solidFill>
                <a:latin typeface="Poppins"/>
                <a:ea typeface="Poppins"/>
                <a:cs typeface="Poppins"/>
                <a:sym typeface="Poppins"/>
              </a:rPr>
              <a:t>Increase alerts in December, January, November, and focus on Tuesdays.</a:t>
            </a:r>
            <a:endParaRPr lang="en-US" sz="2173" u="none" strike="noStrike" spc="-43" dirty="0">
              <a:solidFill>
                <a:srgbClr val="273F5B"/>
              </a:solidFill>
              <a:latin typeface="Poppins"/>
              <a:ea typeface="Poppins"/>
              <a:cs typeface="Poppins"/>
              <a:sym typeface="Poppins"/>
            </a:endParaRPr>
          </a:p>
        </p:txBody>
      </p:sp>
      <p:sp>
        <p:nvSpPr>
          <p:cNvPr id="18" name="TextBox 18">
            <a:extLst>
              <a:ext uri="{FF2B5EF4-FFF2-40B4-BE49-F238E27FC236}">
                <a16:creationId xmlns:a16="http://schemas.microsoft.com/office/drawing/2014/main" id="{65B3EE38-0AA7-CFE7-AEA1-C6D38D3416CB}"/>
              </a:ext>
            </a:extLst>
          </p:cNvPr>
          <p:cNvSpPr txBox="1"/>
          <p:nvPr/>
        </p:nvSpPr>
        <p:spPr>
          <a:xfrm>
            <a:off x="6293490" y="5781639"/>
            <a:ext cx="4161783" cy="989117"/>
          </a:xfrm>
          <a:prstGeom prst="rect">
            <a:avLst/>
          </a:prstGeom>
        </p:spPr>
        <p:txBody>
          <a:bodyPr wrap="square" lIns="0" tIns="0" rIns="0" bIns="0" rtlCol="0" anchor="t">
            <a:spAutoFit/>
          </a:bodyPr>
          <a:lstStyle/>
          <a:p>
            <a:pPr algn="ctr">
              <a:lnSpc>
                <a:spcPts val="4039"/>
              </a:lnSpc>
              <a:spcBef>
                <a:spcPct val="0"/>
              </a:spcBef>
            </a:pPr>
            <a:r>
              <a:rPr lang="en-US" sz="2885" dirty="0">
                <a:solidFill>
                  <a:srgbClr val="273F5B"/>
                </a:solidFill>
                <a:latin typeface="Montserrat"/>
                <a:ea typeface="Montserrat"/>
                <a:cs typeface="Montserrat"/>
                <a:sym typeface="Montserrat"/>
              </a:rPr>
              <a:t>Prioritize Seasonal &amp; Weekly Safety</a:t>
            </a:r>
          </a:p>
        </p:txBody>
      </p:sp>
      <p:sp>
        <p:nvSpPr>
          <p:cNvPr id="19" name="TextBox 19">
            <a:extLst>
              <a:ext uri="{FF2B5EF4-FFF2-40B4-BE49-F238E27FC236}">
                <a16:creationId xmlns:a16="http://schemas.microsoft.com/office/drawing/2014/main" id="{38A5C71F-325C-76E8-452C-533FD58A1655}"/>
              </a:ext>
            </a:extLst>
          </p:cNvPr>
          <p:cNvSpPr txBox="1"/>
          <p:nvPr/>
        </p:nvSpPr>
        <p:spPr>
          <a:xfrm>
            <a:off x="11017320" y="6915417"/>
            <a:ext cx="4161784" cy="1136017"/>
          </a:xfrm>
          <a:prstGeom prst="rect">
            <a:avLst/>
          </a:prstGeom>
        </p:spPr>
        <p:txBody>
          <a:bodyPr lIns="0" tIns="0" rIns="0" bIns="0" rtlCol="0" anchor="t">
            <a:spAutoFit/>
          </a:bodyPr>
          <a:lstStyle/>
          <a:p>
            <a:pPr algn="ctr">
              <a:lnSpc>
                <a:spcPts val="3043"/>
              </a:lnSpc>
            </a:pPr>
            <a:r>
              <a:rPr lang="en-US" sz="2173" spc="-43" dirty="0">
                <a:solidFill>
                  <a:srgbClr val="273F5B"/>
                </a:solidFill>
                <a:latin typeface="Poppins"/>
                <a:ea typeface="Poppins"/>
                <a:cs typeface="Poppins"/>
                <a:sym typeface="Poppins"/>
              </a:rPr>
              <a:t>Assess high-accident junctions and no-crossing areas to improve safety.</a:t>
            </a:r>
            <a:endParaRPr lang="en-US" sz="2173" u="none" strike="noStrike" spc="-43" dirty="0">
              <a:solidFill>
                <a:srgbClr val="273F5B"/>
              </a:solidFill>
              <a:latin typeface="Poppins"/>
              <a:ea typeface="Poppins"/>
              <a:cs typeface="Poppins"/>
              <a:sym typeface="Poppins"/>
            </a:endParaRPr>
          </a:p>
        </p:txBody>
      </p:sp>
      <p:sp>
        <p:nvSpPr>
          <p:cNvPr id="20" name="TextBox 20">
            <a:extLst>
              <a:ext uri="{FF2B5EF4-FFF2-40B4-BE49-F238E27FC236}">
                <a16:creationId xmlns:a16="http://schemas.microsoft.com/office/drawing/2014/main" id="{EF9648CF-069C-1AF4-A578-0A753E1E13EE}"/>
              </a:ext>
            </a:extLst>
          </p:cNvPr>
          <p:cNvSpPr txBox="1"/>
          <p:nvPr/>
        </p:nvSpPr>
        <p:spPr>
          <a:xfrm>
            <a:off x="10957079" y="5781639"/>
            <a:ext cx="4161783" cy="989117"/>
          </a:xfrm>
          <a:prstGeom prst="rect">
            <a:avLst/>
          </a:prstGeom>
        </p:spPr>
        <p:txBody>
          <a:bodyPr wrap="square" lIns="0" tIns="0" rIns="0" bIns="0" rtlCol="0" anchor="t">
            <a:spAutoFit/>
          </a:bodyPr>
          <a:lstStyle/>
          <a:p>
            <a:pPr algn="ctr">
              <a:lnSpc>
                <a:spcPts val="4039"/>
              </a:lnSpc>
              <a:spcBef>
                <a:spcPct val="0"/>
              </a:spcBef>
            </a:pPr>
            <a:r>
              <a:rPr lang="en-US" sz="2885" dirty="0">
                <a:solidFill>
                  <a:srgbClr val="273F5B"/>
                </a:solidFill>
                <a:latin typeface="Montserrat"/>
                <a:ea typeface="Montserrat"/>
                <a:cs typeface="Montserrat"/>
                <a:sym typeface="Montserrat"/>
              </a:rPr>
              <a:t>Review Road Infrastructure</a:t>
            </a:r>
          </a:p>
        </p:txBody>
      </p:sp>
      <p:sp>
        <p:nvSpPr>
          <p:cNvPr id="21" name="AutoShape 21">
            <a:extLst>
              <a:ext uri="{FF2B5EF4-FFF2-40B4-BE49-F238E27FC236}">
                <a16:creationId xmlns:a16="http://schemas.microsoft.com/office/drawing/2014/main" id="{BAE9A29D-73E4-B5CB-1768-350259EF994E}"/>
              </a:ext>
            </a:extLst>
          </p:cNvPr>
          <p:cNvSpPr/>
          <p:nvPr/>
        </p:nvSpPr>
        <p:spPr>
          <a:xfrm>
            <a:off x="10706179" y="4181637"/>
            <a:ext cx="0" cy="4410340"/>
          </a:xfrm>
          <a:prstGeom prst="line">
            <a:avLst/>
          </a:prstGeom>
          <a:ln w="38100" cap="flat">
            <a:solidFill>
              <a:srgbClr val="273F5B"/>
            </a:solidFill>
            <a:prstDash val="solid"/>
            <a:headEnd type="none" w="sm" len="sm"/>
            <a:tailEnd type="none" w="sm" len="sm"/>
          </a:ln>
        </p:spPr>
        <p:txBody>
          <a:bodyPr/>
          <a:lstStyle/>
          <a:p>
            <a:endParaRPr lang="en-US"/>
          </a:p>
        </p:txBody>
      </p:sp>
      <p:pic>
        <p:nvPicPr>
          <p:cNvPr id="24" name="Graphic 23" descr="Daily calendar with solid fill">
            <a:extLst>
              <a:ext uri="{FF2B5EF4-FFF2-40B4-BE49-F238E27FC236}">
                <a16:creationId xmlns:a16="http://schemas.microsoft.com/office/drawing/2014/main" id="{DA7B05F9-6754-013B-98C5-E3C7478A4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7181" y="4384084"/>
            <a:ext cx="914400" cy="914400"/>
          </a:xfrm>
          <a:prstGeom prst="rect">
            <a:avLst/>
          </a:prstGeom>
        </p:spPr>
      </p:pic>
      <p:pic>
        <p:nvPicPr>
          <p:cNvPr id="26" name="Graphic 25" descr="Europe with solid fill">
            <a:extLst>
              <a:ext uri="{FF2B5EF4-FFF2-40B4-BE49-F238E27FC236}">
                <a16:creationId xmlns:a16="http://schemas.microsoft.com/office/drawing/2014/main" id="{B1AD246F-3E45-0FD5-DB0F-5EF9938922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10048">
            <a:off x="12633933" y="4384084"/>
            <a:ext cx="914400" cy="914400"/>
          </a:xfrm>
          <a:prstGeom prst="rect">
            <a:avLst/>
          </a:prstGeom>
        </p:spPr>
      </p:pic>
      <p:pic>
        <p:nvPicPr>
          <p:cNvPr id="30" name="Graphic 29" descr="Marker with solid fill">
            <a:extLst>
              <a:ext uri="{FF2B5EF4-FFF2-40B4-BE49-F238E27FC236}">
                <a16:creationId xmlns:a16="http://schemas.microsoft.com/office/drawing/2014/main" id="{B05057F2-96F3-CE80-EB3E-B10FCCF863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76048" y="4388747"/>
            <a:ext cx="914400" cy="914400"/>
          </a:xfrm>
          <a:prstGeom prst="rect">
            <a:avLst/>
          </a:prstGeom>
        </p:spPr>
      </p:pic>
    </p:spTree>
    <p:extLst>
      <p:ext uri="{BB962C8B-B14F-4D97-AF65-F5344CB8AC3E}">
        <p14:creationId xmlns:p14="http://schemas.microsoft.com/office/powerpoint/2010/main" val="220388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876800" y="4260720"/>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dirty="0">
                <a:solidFill>
                  <a:srgbClr val="051D40"/>
                </a:solidFill>
                <a:latin typeface="Montserrat Bold"/>
                <a:ea typeface="Montserrat Bold"/>
                <a:cs typeface="Montserrat Bold"/>
                <a:sym typeface="Montserrat Bold"/>
              </a:rPr>
              <a:t>THANK YOU!</a:t>
            </a:r>
          </a:p>
        </p:txBody>
      </p:sp>
      <p:grpSp>
        <p:nvGrpSpPr>
          <p:cNvPr id="6" name="Group 6"/>
          <p:cNvGrpSpPr/>
          <p:nvPr/>
        </p:nvGrpSpPr>
        <p:grpSpPr>
          <a:xfrm>
            <a:off x="12398912" y="0"/>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398912" y="9530041"/>
            <a:ext cx="5889088" cy="756959"/>
            <a:chOff x="0" y="0"/>
            <a:chExt cx="1551036" cy="199364"/>
          </a:xfrm>
        </p:grpSpPr>
        <p:sp>
          <p:nvSpPr>
            <p:cNvPr id="10" name="Freeform 10"/>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11" name="TextBox 11"/>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128807" y="-723900"/>
            <a:ext cx="18416807" cy="5825403"/>
          </a:xfrm>
          <a:custGeom>
            <a:avLst/>
            <a:gdLst/>
            <a:ahLst/>
            <a:cxnLst/>
            <a:rect l="l" t="t" r="r" b="b"/>
            <a:pathLst>
              <a:path w="18416807" h="5825403">
                <a:moveTo>
                  <a:pt x="0" y="0"/>
                </a:moveTo>
                <a:lnTo>
                  <a:pt x="18416807" y="0"/>
                </a:lnTo>
                <a:lnTo>
                  <a:pt x="18416807" y="5825403"/>
                </a:lnTo>
                <a:lnTo>
                  <a:pt x="0" y="5825403"/>
                </a:lnTo>
                <a:lnTo>
                  <a:pt x="0" y="0"/>
                </a:lnTo>
                <a:close/>
              </a:path>
            </a:pathLst>
          </a:custGeom>
          <a:blipFill>
            <a:blip r:embed="rId2"/>
            <a:stretch>
              <a:fillRect t="-55316" b="-55316"/>
            </a:stretch>
          </a:blipFill>
        </p:spPr>
        <p:txBody>
          <a:bodyPr/>
          <a:lstStyle/>
          <a:p>
            <a:endParaRPr lang="en-US"/>
          </a:p>
        </p:txBody>
      </p:sp>
      <p:grpSp>
        <p:nvGrpSpPr>
          <p:cNvPr id="6" name="Group 6"/>
          <p:cNvGrpSpPr/>
          <p:nvPr/>
        </p:nvGrpSpPr>
        <p:grpSpPr>
          <a:xfrm>
            <a:off x="3367558" y="2590556"/>
            <a:ext cx="11552885" cy="6030251"/>
            <a:chOff x="0" y="0"/>
            <a:chExt cx="3042735" cy="1588214"/>
          </a:xfrm>
        </p:grpSpPr>
        <p:sp>
          <p:nvSpPr>
            <p:cNvPr id="7" name="Freeform 7"/>
            <p:cNvSpPr/>
            <p:nvPr/>
          </p:nvSpPr>
          <p:spPr>
            <a:xfrm>
              <a:off x="0" y="0"/>
              <a:ext cx="3042735" cy="1588214"/>
            </a:xfrm>
            <a:custGeom>
              <a:avLst/>
              <a:gdLst/>
              <a:ahLst/>
              <a:cxnLst/>
              <a:rect l="l" t="t" r="r" b="b"/>
              <a:pathLst>
                <a:path w="3042735" h="1588214">
                  <a:moveTo>
                    <a:pt x="0" y="0"/>
                  </a:moveTo>
                  <a:lnTo>
                    <a:pt x="3042735" y="0"/>
                  </a:lnTo>
                  <a:lnTo>
                    <a:pt x="3042735" y="1588214"/>
                  </a:lnTo>
                  <a:lnTo>
                    <a:pt x="0" y="1588214"/>
                  </a:lnTo>
                  <a:close/>
                </a:path>
              </a:pathLst>
            </a:custGeom>
            <a:solidFill>
              <a:srgbClr val="273F5B"/>
            </a:solidFill>
            <a:ln cap="sq">
              <a:noFill/>
              <a:prstDash val="solid"/>
              <a:miter/>
            </a:ln>
          </p:spPr>
          <p:txBody>
            <a:bodyPr/>
            <a:lstStyle/>
            <a:p>
              <a:endParaRPr lang="en-US"/>
            </a:p>
          </p:txBody>
        </p:sp>
        <p:sp>
          <p:nvSpPr>
            <p:cNvPr id="8" name="TextBox 8"/>
            <p:cNvSpPr txBox="1"/>
            <p:nvPr/>
          </p:nvSpPr>
          <p:spPr>
            <a:xfrm>
              <a:off x="0" y="-38100"/>
              <a:ext cx="3042735" cy="162631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4620423" y="2673293"/>
            <a:ext cx="9044960" cy="1009379"/>
          </a:xfrm>
          <a:prstGeom prst="rect">
            <a:avLst/>
          </a:prstGeom>
        </p:spPr>
        <p:txBody>
          <a:bodyPr wrap="square" lIns="0" tIns="0" rIns="0" bIns="0" rtlCol="0" anchor="t">
            <a:spAutoFit/>
          </a:bodyPr>
          <a:lstStyle/>
          <a:p>
            <a:pPr marL="0" lvl="0" indent="0" algn="ctr">
              <a:lnSpc>
                <a:spcPts val="8475"/>
              </a:lnSpc>
              <a:spcBef>
                <a:spcPct val="0"/>
              </a:spcBef>
            </a:pPr>
            <a:r>
              <a:rPr lang="en-US" sz="6054" b="1" dirty="0">
                <a:solidFill>
                  <a:srgbClr val="FDFDFD"/>
                </a:solidFill>
                <a:latin typeface="Montserrat Bold"/>
                <a:ea typeface="Montserrat Bold"/>
                <a:cs typeface="Montserrat Bold"/>
                <a:sym typeface="Montserrat Bold"/>
              </a:rPr>
              <a:t>01 Problem Statement</a:t>
            </a:r>
          </a:p>
        </p:txBody>
      </p:sp>
      <p:sp>
        <p:nvSpPr>
          <p:cNvPr id="10" name="TextBox 10"/>
          <p:cNvSpPr txBox="1"/>
          <p:nvPr/>
        </p:nvSpPr>
        <p:spPr>
          <a:xfrm>
            <a:off x="3742301" y="3890032"/>
            <a:ext cx="10801204" cy="4475841"/>
          </a:xfrm>
          <a:prstGeom prst="rect">
            <a:avLst/>
          </a:prstGeom>
        </p:spPr>
        <p:txBody>
          <a:bodyPr lIns="0" tIns="0" rIns="0" bIns="0" rtlCol="0" anchor="t">
            <a:spAutoFit/>
          </a:bodyPr>
          <a:lstStyle/>
          <a:p>
            <a:pPr algn="ctr">
              <a:lnSpc>
                <a:spcPts val="3886"/>
              </a:lnSpc>
            </a:pPr>
            <a:r>
              <a:rPr lang="en-US" sz="2775" spc="-55" dirty="0">
                <a:solidFill>
                  <a:srgbClr val="FDFDFD"/>
                </a:solidFill>
                <a:latin typeface="Poppins"/>
                <a:ea typeface="Poppins"/>
                <a:cs typeface="Poppins"/>
                <a:sym typeface="Poppins"/>
              </a:rPr>
              <a:t>According to the Central Agency for Public Mobilization and Statistics (CAPMAS) in Egypt, road accident fatalities reached 5,260, while road traffic injuries increased from 71,016 in 2023 to 76,362 in 2024 (an increase of 7.5%).</a:t>
            </a:r>
          </a:p>
          <a:p>
            <a:pPr algn="ctr">
              <a:lnSpc>
                <a:spcPts val="3886"/>
              </a:lnSpc>
            </a:pPr>
            <a:endParaRPr lang="en-US" sz="2775" spc="-55" dirty="0">
              <a:solidFill>
                <a:srgbClr val="FDFDFD"/>
              </a:solidFill>
              <a:latin typeface="Poppins"/>
              <a:ea typeface="Poppins"/>
              <a:cs typeface="Poppins"/>
              <a:sym typeface="Poppins"/>
            </a:endParaRPr>
          </a:p>
          <a:p>
            <a:pPr algn="ctr">
              <a:lnSpc>
                <a:spcPts val="3886"/>
              </a:lnSpc>
              <a:spcBef>
                <a:spcPct val="0"/>
              </a:spcBef>
            </a:pPr>
            <a:r>
              <a:rPr lang="en-US" sz="2775" spc="-55" dirty="0">
                <a:solidFill>
                  <a:srgbClr val="FDFDFD"/>
                </a:solidFill>
                <a:latin typeface="Poppins"/>
                <a:ea typeface="Poppins"/>
                <a:cs typeface="Poppins"/>
                <a:sym typeface="Poppins"/>
              </a:rPr>
              <a:t>In this project, we analyze car accident data from the United States as a model to uncover the main causes of accidents and explore ways to reduce them.</a:t>
            </a:r>
          </a:p>
          <a:p>
            <a:pPr algn="ctr">
              <a:lnSpc>
                <a:spcPts val="3886"/>
              </a:lnSpc>
              <a:spcBef>
                <a:spcPct val="0"/>
              </a:spcBef>
            </a:pPr>
            <a:endParaRPr lang="en-US" sz="2775" spc="-55" dirty="0">
              <a:solidFill>
                <a:srgbClr val="FDFDFD"/>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A615-ED63-35DB-D86B-9D291787F1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37CF-3B4E-53C8-63AC-B30B3C8CADD3}"/>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D5996313-8884-E2DD-084C-4D941E8F30EA}"/>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n-US"/>
            </a:p>
          </p:txBody>
        </p:sp>
        <p:sp>
          <p:nvSpPr>
            <p:cNvPr id="4" name="TextBox 4">
              <a:extLst>
                <a:ext uri="{FF2B5EF4-FFF2-40B4-BE49-F238E27FC236}">
                  <a16:creationId xmlns:a16="http://schemas.microsoft.com/office/drawing/2014/main" id="{E05BC7BF-A47F-9716-B7F4-BCDA212E321C}"/>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C5C283FA-5FA5-EC56-57A3-DEE31B0C2D57}"/>
              </a:ext>
            </a:extLst>
          </p:cNvPr>
          <p:cNvSpPr txBox="1"/>
          <p:nvPr/>
        </p:nvSpPr>
        <p:spPr>
          <a:xfrm>
            <a:off x="1609132" y="1222804"/>
            <a:ext cx="7922504" cy="795018"/>
          </a:xfrm>
          <a:prstGeom prst="rect">
            <a:avLst/>
          </a:prstGeom>
        </p:spPr>
        <p:txBody>
          <a:bodyPr lIns="0" tIns="0" rIns="0" bIns="0" rtlCol="0" anchor="t">
            <a:spAutoFit/>
          </a:bodyPr>
          <a:lstStyle/>
          <a:p>
            <a:pPr marL="0" lvl="0" indent="0" algn="l">
              <a:lnSpc>
                <a:spcPts val="6580"/>
              </a:lnSpc>
              <a:spcBef>
                <a:spcPct val="0"/>
              </a:spcBef>
            </a:pPr>
            <a:r>
              <a:rPr lang="en-US" sz="4700" b="1">
                <a:solidFill>
                  <a:srgbClr val="051D40"/>
                </a:solidFill>
                <a:latin typeface="Montserrat Bold"/>
                <a:ea typeface="Montserrat Bold"/>
                <a:cs typeface="Montserrat Bold"/>
                <a:sym typeface="Montserrat Bold"/>
              </a:rPr>
              <a:t>02 Project Objectives </a:t>
            </a:r>
          </a:p>
        </p:txBody>
      </p:sp>
      <p:grpSp>
        <p:nvGrpSpPr>
          <p:cNvPr id="6" name="Group 6">
            <a:extLst>
              <a:ext uri="{FF2B5EF4-FFF2-40B4-BE49-F238E27FC236}">
                <a16:creationId xmlns:a16="http://schemas.microsoft.com/office/drawing/2014/main" id="{811605A6-04F0-B51F-6E29-D2938E394179}"/>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0ED38C3B-8BA3-AA36-0B5F-0E8270DB47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n-US"/>
            </a:p>
          </p:txBody>
        </p:sp>
        <p:sp>
          <p:nvSpPr>
            <p:cNvPr id="8" name="TextBox 8">
              <a:extLst>
                <a:ext uri="{FF2B5EF4-FFF2-40B4-BE49-F238E27FC236}">
                  <a16:creationId xmlns:a16="http://schemas.microsoft.com/office/drawing/2014/main" id="{AAF52368-4638-6340-4432-FD73E1C2B51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311A7580-3EF4-D35E-9D19-8D1777C23261}"/>
              </a:ext>
            </a:extLst>
          </p:cNvPr>
          <p:cNvSpPr txBox="1"/>
          <p:nvPr/>
        </p:nvSpPr>
        <p:spPr>
          <a:xfrm>
            <a:off x="1609132" y="2400257"/>
            <a:ext cx="9006427" cy="1181583"/>
          </a:xfrm>
          <a:prstGeom prst="rect">
            <a:avLst/>
          </a:prstGeom>
        </p:spPr>
        <p:txBody>
          <a:bodyPr lIns="0" tIns="0" rIns="0" bIns="0" rtlCol="0" anchor="t">
            <a:spAutoFit/>
          </a:bodyPr>
          <a:lstStyle/>
          <a:p>
            <a:pPr marL="0" lvl="0" indent="0" algn="l">
              <a:lnSpc>
                <a:spcPts val="3123"/>
              </a:lnSpc>
              <a:spcBef>
                <a:spcPct val="0"/>
              </a:spcBef>
            </a:pPr>
            <a:r>
              <a:rPr lang="en-US" sz="2230" spc="-44">
                <a:solidFill>
                  <a:srgbClr val="051D40"/>
                </a:solidFill>
                <a:latin typeface="Poppins"/>
                <a:ea typeface="Poppins"/>
                <a:cs typeface="Poppins"/>
                <a:sym typeface="Poppins"/>
              </a:rPr>
              <a:t>The aim of this dashboard is to identify the main reasons behind car accidents, and to analyze how, when, and under what conditions they most frequently occur. </a:t>
            </a:r>
          </a:p>
        </p:txBody>
      </p:sp>
      <p:grpSp>
        <p:nvGrpSpPr>
          <p:cNvPr id="10" name="Group 10">
            <a:extLst>
              <a:ext uri="{FF2B5EF4-FFF2-40B4-BE49-F238E27FC236}">
                <a16:creationId xmlns:a16="http://schemas.microsoft.com/office/drawing/2014/main" id="{27C5AECC-78EE-ADE0-7AEF-03C604DE600B}"/>
              </a:ext>
            </a:extLst>
          </p:cNvPr>
          <p:cNvGrpSpPr>
            <a:grpSpLocks noChangeAspect="1"/>
          </p:cNvGrpSpPr>
          <p:nvPr/>
        </p:nvGrpSpPr>
        <p:grpSpPr>
          <a:xfrm>
            <a:off x="9966307" y="300249"/>
            <a:ext cx="8027935" cy="9598729"/>
            <a:chOff x="0" y="0"/>
            <a:chExt cx="8603361" cy="10286746"/>
          </a:xfrm>
        </p:grpSpPr>
        <p:sp>
          <p:nvSpPr>
            <p:cNvPr id="11" name="Freeform 11">
              <a:extLst>
                <a:ext uri="{FF2B5EF4-FFF2-40B4-BE49-F238E27FC236}">
                  <a16:creationId xmlns:a16="http://schemas.microsoft.com/office/drawing/2014/main" id="{32936FEA-88D5-80D6-6182-1EA883D89C90}"/>
                </a:ext>
              </a:extLst>
            </p:cNvPr>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39884" r="-39884" b="-7943"/>
              </a:stretch>
            </a:blipFill>
          </p:spPr>
          <p:txBody>
            <a:bodyPr/>
            <a:lstStyle/>
            <a:p>
              <a:endParaRPr lang="en-US"/>
            </a:p>
          </p:txBody>
        </p:sp>
      </p:grpSp>
      <p:grpSp>
        <p:nvGrpSpPr>
          <p:cNvPr id="12" name="Group 12">
            <a:extLst>
              <a:ext uri="{FF2B5EF4-FFF2-40B4-BE49-F238E27FC236}">
                <a16:creationId xmlns:a16="http://schemas.microsoft.com/office/drawing/2014/main" id="{545D7A4C-C117-2AC0-4B5A-0297BC7AAB03}"/>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1ACC7F71-E676-2455-71AE-FCE43A029B0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4" name="TextBox 14">
              <a:extLst>
                <a:ext uri="{FF2B5EF4-FFF2-40B4-BE49-F238E27FC236}">
                  <a16:creationId xmlns:a16="http://schemas.microsoft.com/office/drawing/2014/main" id="{C6696767-19F3-ADAA-1C29-0FDF0DCD12D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a:extLst>
              <a:ext uri="{FF2B5EF4-FFF2-40B4-BE49-F238E27FC236}">
                <a16:creationId xmlns:a16="http://schemas.microsoft.com/office/drawing/2014/main" id="{43EC3B77-D045-51F2-1EAF-0B47A41D0035}"/>
              </a:ext>
            </a:extLst>
          </p:cNvPr>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grpSp>
        <p:nvGrpSpPr>
          <p:cNvPr id="16" name="Group 16">
            <a:extLst>
              <a:ext uri="{FF2B5EF4-FFF2-40B4-BE49-F238E27FC236}">
                <a16:creationId xmlns:a16="http://schemas.microsoft.com/office/drawing/2014/main" id="{D7A9488F-8D83-57C4-B29F-8C308BF7AC7B}"/>
              </a:ext>
            </a:extLst>
          </p:cNvPr>
          <p:cNvGrpSpPr/>
          <p:nvPr/>
        </p:nvGrpSpPr>
        <p:grpSpPr>
          <a:xfrm>
            <a:off x="1609132" y="5143500"/>
            <a:ext cx="11387207" cy="2981064"/>
            <a:chOff x="0" y="0"/>
            <a:chExt cx="2999100" cy="785136"/>
          </a:xfrm>
        </p:grpSpPr>
        <p:sp>
          <p:nvSpPr>
            <p:cNvPr id="17" name="Freeform 17">
              <a:extLst>
                <a:ext uri="{FF2B5EF4-FFF2-40B4-BE49-F238E27FC236}">
                  <a16:creationId xmlns:a16="http://schemas.microsoft.com/office/drawing/2014/main" id="{D810A1C1-E115-29B9-3CEF-2FB0594D7D39}"/>
                </a:ext>
              </a:extLst>
            </p:cNvPr>
            <p:cNvSpPr/>
            <p:nvPr/>
          </p:nvSpPr>
          <p:spPr>
            <a:xfrm>
              <a:off x="0" y="0"/>
              <a:ext cx="2999100" cy="785136"/>
            </a:xfrm>
            <a:custGeom>
              <a:avLst/>
              <a:gdLst/>
              <a:ahLst/>
              <a:cxnLst/>
              <a:rect l="l" t="t" r="r" b="b"/>
              <a:pathLst>
                <a:path w="2999100" h="785136">
                  <a:moveTo>
                    <a:pt x="9518" y="0"/>
                  </a:moveTo>
                  <a:lnTo>
                    <a:pt x="2989581" y="0"/>
                  </a:lnTo>
                  <a:cubicBezTo>
                    <a:pt x="2992106" y="0"/>
                    <a:pt x="2994527" y="1003"/>
                    <a:pt x="2996312" y="2788"/>
                  </a:cubicBezTo>
                  <a:cubicBezTo>
                    <a:pt x="2998097" y="4573"/>
                    <a:pt x="2999100" y="6994"/>
                    <a:pt x="2999100" y="9518"/>
                  </a:cubicBezTo>
                  <a:lnTo>
                    <a:pt x="2999100" y="775618"/>
                  </a:lnTo>
                  <a:cubicBezTo>
                    <a:pt x="2999100" y="778142"/>
                    <a:pt x="2998097" y="780563"/>
                    <a:pt x="2996312" y="782348"/>
                  </a:cubicBezTo>
                  <a:cubicBezTo>
                    <a:pt x="2994527" y="784133"/>
                    <a:pt x="2992106" y="785136"/>
                    <a:pt x="2989581" y="785136"/>
                  </a:cubicBezTo>
                  <a:lnTo>
                    <a:pt x="9518" y="785136"/>
                  </a:lnTo>
                  <a:cubicBezTo>
                    <a:pt x="4261" y="785136"/>
                    <a:pt x="0" y="780875"/>
                    <a:pt x="0" y="775618"/>
                  </a:cubicBezTo>
                  <a:lnTo>
                    <a:pt x="0" y="9518"/>
                  </a:lnTo>
                  <a:cubicBezTo>
                    <a:pt x="0" y="6994"/>
                    <a:pt x="1003" y="4573"/>
                    <a:pt x="2788" y="2788"/>
                  </a:cubicBezTo>
                  <a:cubicBezTo>
                    <a:pt x="4573" y="1003"/>
                    <a:pt x="6994" y="0"/>
                    <a:pt x="9518" y="0"/>
                  </a:cubicBezTo>
                  <a:close/>
                </a:path>
              </a:pathLst>
            </a:custGeom>
            <a:solidFill>
              <a:srgbClr val="273F5B"/>
            </a:solidFill>
          </p:spPr>
          <p:txBody>
            <a:bodyPr/>
            <a:lstStyle/>
            <a:p>
              <a:endParaRPr lang="en-US"/>
            </a:p>
          </p:txBody>
        </p:sp>
        <p:sp>
          <p:nvSpPr>
            <p:cNvPr id="18" name="TextBox 18">
              <a:extLst>
                <a:ext uri="{FF2B5EF4-FFF2-40B4-BE49-F238E27FC236}">
                  <a16:creationId xmlns:a16="http://schemas.microsoft.com/office/drawing/2014/main" id="{3C975752-401E-31DA-9379-4C885A05AEBA}"/>
                </a:ext>
              </a:extLst>
            </p:cNvPr>
            <p:cNvSpPr txBox="1"/>
            <p:nvPr/>
          </p:nvSpPr>
          <p:spPr>
            <a:xfrm>
              <a:off x="0" y="-38100"/>
              <a:ext cx="2999100" cy="823236"/>
            </a:xfrm>
            <a:prstGeom prst="rect">
              <a:avLst/>
            </a:prstGeom>
          </p:spPr>
          <p:txBody>
            <a:bodyPr lIns="50800" tIns="50800" rIns="50800" bIns="50800" rtlCol="0" anchor="ctr"/>
            <a:lstStyle/>
            <a:p>
              <a:pPr algn="ctr">
                <a:lnSpc>
                  <a:spcPts val="2659"/>
                </a:lnSpc>
              </a:pPr>
              <a:endParaRPr/>
            </a:p>
          </p:txBody>
        </p:sp>
      </p:grpSp>
      <p:grpSp>
        <p:nvGrpSpPr>
          <p:cNvPr id="19" name="Group 19">
            <a:extLst>
              <a:ext uri="{FF2B5EF4-FFF2-40B4-BE49-F238E27FC236}">
                <a16:creationId xmlns:a16="http://schemas.microsoft.com/office/drawing/2014/main" id="{86BA1F88-7FC8-6AD4-0FD9-EDAB83756178}"/>
              </a:ext>
            </a:extLst>
          </p:cNvPr>
          <p:cNvGrpSpPr/>
          <p:nvPr/>
        </p:nvGrpSpPr>
        <p:grpSpPr>
          <a:xfrm>
            <a:off x="2255593" y="4814991"/>
            <a:ext cx="2772169" cy="685553"/>
            <a:chOff x="0" y="0"/>
            <a:chExt cx="1013291" cy="250585"/>
          </a:xfrm>
        </p:grpSpPr>
        <p:sp>
          <p:nvSpPr>
            <p:cNvPr id="20" name="Freeform 20">
              <a:extLst>
                <a:ext uri="{FF2B5EF4-FFF2-40B4-BE49-F238E27FC236}">
                  <a16:creationId xmlns:a16="http://schemas.microsoft.com/office/drawing/2014/main" id="{5B17B4DC-F26C-2761-DC55-7B414E8DEC42}"/>
                </a:ext>
              </a:extLst>
            </p:cNvPr>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1D497D">
                    <a:alpha val="100000"/>
                  </a:srgbClr>
                </a:gs>
                <a:gs pos="100000">
                  <a:srgbClr val="273F5B">
                    <a:alpha val="100000"/>
                  </a:srgbClr>
                </a:gs>
              </a:gsLst>
              <a:lin ang="0"/>
            </a:gradFill>
            <a:ln cap="rnd">
              <a:noFill/>
              <a:prstDash val="solid"/>
              <a:round/>
            </a:ln>
          </p:spPr>
          <p:txBody>
            <a:bodyPr/>
            <a:lstStyle/>
            <a:p>
              <a:endParaRPr lang="en-US"/>
            </a:p>
          </p:txBody>
        </p:sp>
        <p:sp>
          <p:nvSpPr>
            <p:cNvPr id="21" name="TextBox 21">
              <a:extLst>
                <a:ext uri="{FF2B5EF4-FFF2-40B4-BE49-F238E27FC236}">
                  <a16:creationId xmlns:a16="http://schemas.microsoft.com/office/drawing/2014/main" id="{4504E44F-1F37-0777-10E6-06B7B8134D58}"/>
                </a:ext>
              </a:extLst>
            </p:cNvPr>
            <p:cNvSpPr txBox="1"/>
            <p:nvPr/>
          </p:nvSpPr>
          <p:spPr>
            <a:xfrm>
              <a:off x="0" y="-76200"/>
              <a:ext cx="1013291" cy="326785"/>
            </a:xfrm>
            <a:prstGeom prst="rect">
              <a:avLst/>
            </a:prstGeom>
          </p:spPr>
          <p:txBody>
            <a:bodyPr lIns="0" tIns="0" rIns="0" bIns="0" rtlCol="0" anchor="ctr"/>
            <a:lstStyle/>
            <a:p>
              <a:pPr marL="0" lvl="0" indent="0" algn="ctr">
                <a:lnSpc>
                  <a:spcPts val="3760"/>
                </a:lnSpc>
                <a:spcBef>
                  <a:spcPct val="0"/>
                </a:spcBef>
              </a:pPr>
              <a:r>
                <a:rPr lang="en-US" sz="2686" b="1">
                  <a:solidFill>
                    <a:srgbClr val="FFFFFF"/>
                  </a:solidFill>
                  <a:latin typeface="Poppins Bold"/>
                  <a:ea typeface="Poppins Bold"/>
                  <a:cs typeface="Poppins Bold"/>
                  <a:sym typeface="Poppins Bold"/>
                </a:rPr>
                <a:t>Question</a:t>
              </a:r>
              <a:r>
                <a:rPr lang="en-US" sz="2686" b="1" u="none" strike="noStrike">
                  <a:solidFill>
                    <a:srgbClr val="FFFFFF"/>
                  </a:solidFill>
                  <a:latin typeface="Poppins Bold"/>
                  <a:ea typeface="Poppins Bold"/>
                  <a:cs typeface="Poppins Bold"/>
                  <a:sym typeface="Poppins Bold"/>
                </a:rPr>
                <a:t> 01</a:t>
              </a:r>
            </a:p>
          </p:txBody>
        </p:sp>
      </p:grpSp>
      <p:grpSp>
        <p:nvGrpSpPr>
          <p:cNvPr id="22" name="Group 22">
            <a:extLst>
              <a:ext uri="{FF2B5EF4-FFF2-40B4-BE49-F238E27FC236}">
                <a16:creationId xmlns:a16="http://schemas.microsoft.com/office/drawing/2014/main" id="{9A4D3464-000E-7893-BA44-9064D1B4A423}"/>
              </a:ext>
            </a:extLst>
          </p:cNvPr>
          <p:cNvGrpSpPr/>
          <p:nvPr/>
        </p:nvGrpSpPr>
        <p:grpSpPr>
          <a:xfrm>
            <a:off x="5912407" y="4814991"/>
            <a:ext cx="2772169" cy="685553"/>
            <a:chOff x="0" y="0"/>
            <a:chExt cx="1013291" cy="250585"/>
          </a:xfrm>
        </p:grpSpPr>
        <p:sp>
          <p:nvSpPr>
            <p:cNvPr id="23" name="Freeform 23">
              <a:extLst>
                <a:ext uri="{FF2B5EF4-FFF2-40B4-BE49-F238E27FC236}">
                  <a16:creationId xmlns:a16="http://schemas.microsoft.com/office/drawing/2014/main" id="{BD6D027A-978A-05B0-3869-68212CC89565}"/>
                </a:ext>
              </a:extLst>
            </p:cNvPr>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1D497D">
                    <a:alpha val="100000"/>
                  </a:srgbClr>
                </a:gs>
                <a:gs pos="100000">
                  <a:srgbClr val="273F5B">
                    <a:alpha val="100000"/>
                  </a:srgbClr>
                </a:gs>
              </a:gsLst>
              <a:lin ang="0"/>
            </a:gradFill>
            <a:ln cap="rnd">
              <a:noFill/>
              <a:prstDash val="solid"/>
              <a:round/>
            </a:ln>
          </p:spPr>
          <p:txBody>
            <a:bodyPr/>
            <a:lstStyle/>
            <a:p>
              <a:endParaRPr lang="en-US"/>
            </a:p>
          </p:txBody>
        </p:sp>
        <p:sp>
          <p:nvSpPr>
            <p:cNvPr id="24" name="TextBox 24">
              <a:extLst>
                <a:ext uri="{FF2B5EF4-FFF2-40B4-BE49-F238E27FC236}">
                  <a16:creationId xmlns:a16="http://schemas.microsoft.com/office/drawing/2014/main" id="{81CDB9A6-346F-3F97-BD6F-D17702CD0602}"/>
                </a:ext>
              </a:extLst>
            </p:cNvPr>
            <p:cNvSpPr txBox="1"/>
            <p:nvPr/>
          </p:nvSpPr>
          <p:spPr>
            <a:xfrm>
              <a:off x="0" y="-76200"/>
              <a:ext cx="1013291" cy="326785"/>
            </a:xfrm>
            <a:prstGeom prst="rect">
              <a:avLst/>
            </a:prstGeom>
          </p:spPr>
          <p:txBody>
            <a:bodyPr lIns="0" tIns="0" rIns="0" bIns="0" rtlCol="0" anchor="ctr"/>
            <a:lstStyle/>
            <a:p>
              <a:pPr marL="0" lvl="0" indent="0" algn="ctr">
                <a:lnSpc>
                  <a:spcPts val="3760"/>
                </a:lnSpc>
                <a:spcBef>
                  <a:spcPct val="0"/>
                </a:spcBef>
              </a:pPr>
              <a:r>
                <a:rPr lang="en-US" sz="2686" b="1" u="none" strike="noStrike">
                  <a:solidFill>
                    <a:srgbClr val="FFFFFF"/>
                  </a:solidFill>
                  <a:latin typeface="Poppins Bold"/>
                  <a:ea typeface="Poppins Bold"/>
                  <a:cs typeface="Poppins Bold"/>
                  <a:sym typeface="Poppins Bold"/>
                </a:rPr>
                <a:t>Question 02</a:t>
              </a:r>
            </a:p>
          </p:txBody>
        </p:sp>
      </p:grpSp>
      <p:grpSp>
        <p:nvGrpSpPr>
          <p:cNvPr id="25" name="Group 25">
            <a:extLst>
              <a:ext uri="{FF2B5EF4-FFF2-40B4-BE49-F238E27FC236}">
                <a16:creationId xmlns:a16="http://schemas.microsoft.com/office/drawing/2014/main" id="{BC9E85EA-86A7-0B72-3165-0EB22FB9601E}"/>
              </a:ext>
            </a:extLst>
          </p:cNvPr>
          <p:cNvGrpSpPr/>
          <p:nvPr/>
        </p:nvGrpSpPr>
        <p:grpSpPr>
          <a:xfrm>
            <a:off x="9569222" y="4814991"/>
            <a:ext cx="2670160" cy="685553"/>
            <a:chOff x="0" y="0"/>
            <a:chExt cx="976004" cy="250585"/>
          </a:xfrm>
        </p:grpSpPr>
        <p:sp>
          <p:nvSpPr>
            <p:cNvPr id="26" name="Freeform 26">
              <a:extLst>
                <a:ext uri="{FF2B5EF4-FFF2-40B4-BE49-F238E27FC236}">
                  <a16:creationId xmlns:a16="http://schemas.microsoft.com/office/drawing/2014/main" id="{DA3036ED-B51D-7E7B-E923-9852D477FDE4}"/>
                </a:ext>
              </a:extLst>
            </p:cNvPr>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1D497D">
                    <a:alpha val="100000"/>
                  </a:srgbClr>
                </a:gs>
                <a:gs pos="100000">
                  <a:srgbClr val="273F5B">
                    <a:alpha val="100000"/>
                  </a:srgbClr>
                </a:gs>
              </a:gsLst>
              <a:lin ang="0"/>
            </a:gradFill>
            <a:ln cap="rnd">
              <a:noFill/>
              <a:prstDash val="solid"/>
              <a:round/>
            </a:ln>
          </p:spPr>
          <p:txBody>
            <a:bodyPr/>
            <a:lstStyle/>
            <a:p>
              <a:endParaRPr lang="en-US"/>
            </a:p>
          </p:txBody>
        </p:sp>
        <p:sp>
          <p:nvSpPr>
            <p:cNvPr id="27" name="TextBox 27">
              <a:extLst>
                <a:ext uri="{FF2B5EF4-FFF2-40B4-BE49-F238E27FC236}">
                  <a16:creationId xmlns:a16="http://schemas.microsoft.com/office/drawing/2014/main" id="{375D9DF5-9C49-A1BC-62C1-0C9C85B6FAB6}"/>
                </a:ext>
              </a:extLst>
            </p:cNvPr>
            <p:cNvSpPr txBox="1"/>
            <p:nvPr/>
          </p:nvSpPr>
          <p:spPr>
            <a:xfrm>
              <a:off x="0" y="-76200"/>
              <a:ext cx="976004" cy="326785"/>
            </a:xfrm>
            <a:prstGeom prst="rect">
              <a:avLst/>
            </a:prstGeom>
          </p:spPr>
          <p:txBody>
            <a:bodyPr lIns="0" tIns="0" rIns="0" bIns="0" rtlCol="0" anchor="ctr"/>
            <a:lstStyle/>
            <a:p>
              <a:pPr marL="0" lvl="0" indent="0" algn="ctr">
                <a:lnSpc>
                  <a:spcPts val="3760"/>
                </a:lnSpc>
                <a:spcBef>
                  <a:spcPct val="0"/>
                </a:spcBef>
              </a:pPr>
              <a:r>
                <a:rPr lang="en-US" sz="2686" b="1" u="none" strike="noStrike">
                  <a:solidFill>
                    <a:srgbClr val="FFFFFF"/>
                  </a:solidFill>
                  <a:latin typeface="Poppins Bold"/>
                  <a:ea typeface="Poppins Bold"/>
                  <a:cs typeface="Poppins Bold"/>
                  <a:sym typeface="Poppins Bold"/>
                </a:rPr>
                <a:t>Question 03</a:t>
              </a:r>
            </a:p>
          </p:txBody>
        </p:sp>
      </p:grpSp>
      <p:sp>
        <p:nvSpPr>
          <p:cNvPr id="28" name="TextBox 28">
            <a:extLst>
              <a:ext uri="{FF2B5EF4-FFF2-40B4-BE49-F238E27FC236}">
                <a16:creationId xmlns:a16="http://schemas.microsoft.com/office/drawing/2014/main" id="{C394C27C-E154-EC8E-B09C-594CEEFA794F}"/>
              </a:ext>
            </a:extLst>
          </p:cNvPr>
          <p:cNvSpPr txBox="1"/>
          <p:nvPr/>
        </p:nvSpPr>
        <p:spPr>
          <a:xfrm>
            <a:off x="2310929" y="5624370"/>
            <a:ext cx="2661498" cy="1916629"/>
          </a:xfrm>
          <a:prstGeom prst="rect">
            <a:avLst/>
          </a:prstGeom>
        </p:spPr>
        <p:txBody>
          <a:bodyPr lIns="0" tIns="0" rIns="0" bIns="0" rtlCol="0" anchor="t">
            <a:spAutoFit/>
          </a:bodyPr>
          <a:lstStyle/>
          <a:p>
            <a:pPr algn="ctr">
              <a:lnSpc>
                <a:spcPts val="3034"/>
              </a:lnSpc>
              <a:spcBef>
                <a:spcPct val="0"/>
              </a:spcBef>
            </a:pPr>
            <a:r>
              <a:rPr lang="en-US" sz="2167" spc="-43">
                <a:solidFill>
                  <a:srgbClr val="FDFDFD"/>
                </a:solidFill>
                <a:latin typeface="Poppins"/>
                <a:ea typeface="Poppins"/>
                <a:cs typeface="Poppins"/>
                <a:sym typeface="Poppins"/>
              </a:rPr>
              <a:t>H</a:t>
            </a:r>
            <a:r>
              <a:rPr lang="en-US" sz="2167" u="none" strike="noStrike" spc="-43">
                <a:solidFill>
                  <a:srgbClr val="FDFDFD"/>
                </a:solidFill>
                <a:latin typeface="Poppins"/>
                <a:ea typeface="Poppins"/>
                <a:cs typeface="Poppins"/>
                <a:sym typeface="Poppins"/>
              </a:rPr>
              <a:t>ow has car accident data changed over the past few years?</a:t>
            </a:r>
          </a:p>
          <a:p>
            <a:pPr marL="0" lvl="0" indent="0" algn="ctr">
              <a:lnSpc>
                <a:spcPts val="3034"/>
              </a:lnSpc>
              <a:spcBef>
                <a:spcPct val="0"/>
              </a:spcBef>
            </a:pPr>
            <a:endParaRPr lang="en-US" sz="2167" u="none" strike="noStrike" spc="-43">
              <a:solidFill>
                <a:srgbClr val="FDFDFD"/>
              </a:solidFill>
              <a:latin typeface="Poppins"/>
              <a:ea typeface="Poppins"/>
              <a:cs typeface="Poppins"/>
              <a:sym typeface="Poppins"/>
            </a:endParaRPr>
          </a:p>
        </p:txBody>
      </p:sp>
      <p:sp>
        <p:nvSpPr>
          <p:cNvPr id="29" name="TextBox 29">
            <a:extLst>
              <a:ext uri="{FF2B5EF4-FFF2-40B4-BE49-F238E27FC236}">
                <a16:creationId xmlns:a16="http://schemas.microsoft.com/office/drawing/2014/main" id="{49D26E6A-818E-8987-0CDC-F0AE39F7E252}"/>
              </a:ext>
            </a:extLst>
          </p:cNvPr>
          <p:cNvSpPr txBox="1"/>
          <p:nvPr/>
        </p:nvSpPr>
        <p:spPr>
          <a:xfrm>
            <a:off x="5999225" y="5624370"/>
            <a:ext cx="2661498" cy="2949139"/>
          </a:xfrm>
          <a:prstGeom prst="rect">
            <a:avLst/>
          </a:prstGeom>
        </p:spPr>
        <p:txBody>
          <a:bodyPr lIns="0" tIns="0" rIns="0" bIns="0" rtlCol="0" anchor="t">
            <a:spAutoFit/>
          </a:bodyPr>
          <a:lstStyle/>
          <a:p>
            <a:pPr algn="ctr">
              <a:lnSpc>
                <a:spcPts val="3034"/>
              </a:lnSpc>
              <a:spcBef>
                <a:spcPct val="0"/>
              </a:spcBef>
            </a:pPr>
            <a:r>
              <a:rPr lang="en-US" sz="2167" spc="-43">
                <a:solidFill>
                  <a:srgbClr val="FDFDFD"/>
                </a:solidFill>
                <a:latin typeface="Poppins"/>
                <a:ea typeface="Poppins"/>
                <a:cs typeface="Poppins"/>
                <a:sym typeface="Poppins"/>
              </a:rPr>
              <a:t>Wh</a:t>
            </a:r>
            <a:r>
              <a:rPr lang="en-US" sz="2167" u="none" strike="noStrike" spc="-43">
                <a:solidFill>
                  <a:srgbClr val="FDFDFD"/>
                </a:solidFill>
                <a:latin typeface="Poppins"/>
                <a:ea typeface="Poppins"/>
                <a:cs typeface="Poppins"/>
                <a:sym typeface="Poppins"/>
              </a:rPr>
              <a:t>ich factors, such as traffic, weather, lighting, and road conditions, contribute most to accidents?</a:t>
            </a:r>
          </a:p>
          <a:p>
            <a:pPr algn="ctr">
              <a:lnSpc>
                <a:spcPts val="2614"/>
              </a:lnSpc>
              <a:spcBef>
                <a:spcPct val="0"/>
              </a:spcBef>
            </a:pPr>
            <a:endParaRPr lang="en-US" sz="2167" u="none" strike="noStrike" spc="-43">
              <a:solidFill>
                <a:srgbClr val="FDFDFD"/>
              </a:solidFill>
              <a:latin typeface="Poppins"/>
              <a:ea typeface="Poppins"/>
              <a:cs typeface="Poppins"/>
              <a:sym typeface="Poppins"/>
            </a:endParaRPr>
          </a:p>
          <a:p>
            <a:pPr marL="0" lvl="0" indent="0" algn="ctr">
              <a:lnSpc>
                <a:spcPts val="2614"/>
              </a:lnSpc>
              <a:spcBef>
                <a:spcPct val="0"/>
              </a:spcBef>
            </a:pPr>
            <a:endParaRPr lang="en-US" sz="2167" u="none" strike="noStrike" spc="-43">
              <a:solidFill>
                <a:srgbClr val="FDFDFD"/>
              </a:solidFill>
              <a:latin typeface="Poppins"/>
              <a:ea typeface="Poppins"/>
              <a:cs typeface="Poppins"/>
              <a:sym typeface="Poppins"/>
            </a:endParaRPr>
          </a:p>
        </p:txBody>
      </p:sp>
      <p:sp>
        <p:nvSpPr>
          <p:cNvPr id="30" name="TextBox 30">
            <a:extLst>
              <a:ext uri="{FF2B5EF4-FFF2-40B4-BE49-F238E27FC236}">
                <a16:creationId xmlns:a16="http://schemas.microsoft.com/office/drawing/2014/main" id="{74B81037-B34A-FA92-6027-1073B75D1C74}"/>
              </a:ext>
            </a:extLst>
          </p:cNvPr>
          <p:cNvSpPr txBox="1"/>
          <p:nvPr/>
        </p:nvSpPr>
        <p:spPr>
          <a:xfrm>
            <a:off x="9689588" y="5624370"/>
            <a:ext cx="2661498" cy="2678629"/>
          </a:xfrm>
          <a:prstGeom prst="rect">
            <a:avLst/>
          </a:prstGeom>
        </p:spPr>
        <p:txBody>
          <a:bodyPr lIns="0" tIns="0" rIns="0" bIns="0" rtlCol="0" anchor="t">
            <a:spAutoFit/>
          </a:bodyPr>
          <a:lstStyle/>
          <a:p>
            <a:pPr algn="ctr">
              <a:lnSpc>
                <a:spcPts val="3034"/>
              </a:lnSpc>
              <a:spcBef>
                <a:spcPct val="0"/>
              </a:spcBef>
            </a:pPr>
            <a:r>
              <a:rPr lang="en-US" sz="2167" spc="-43">
                <a:solidFill>
                  <a:srgbClr val="FDFDFD"/>
                </a:solidFill>
                <a:latin typeface="Poppins"/>
                <a:ea typeface="Poppins"/>
                <a:cs typeface="Poppins"/>
                <a:sym typeface="Poppins"/>
              </a:rPr>
              <a:t>H</a:t>
            </a:r>
            <a:r>
              <a:rPr lang="en-US" sz="2167" u="none" strike="noStrike" spc="-43">
                <a:solidFill>
                  <a:srgbClr val="FDFDFD"/>
                </a:solidFill>
                <a:latin typeface="Poppins"/>
                <a:ea typeface="Poppins"/>
                <a:cs typeface="Poppins"/>
                <a:sym typeface="Poppins"/>
              </a:rPr>
              <a:t>ow can this methodology be applied to Egyptian data to better understand local accidents?</a:t>
            </a:r>
          </a:p>
          <a:p>
            <a:pPr marL="0" lvl="0" indent="0" algn="ctr">
              <a:lnSpc>
                <a:spcPts val="3034"/>
              </a:lnSpc>
              <a:spcBef>
                <a:spcPct val="0"/>
              </a:spcBef>
            </a:pPr>
            <a:endParaRPr lang="en-US" sz="2167" u="none" strike="noStrike" spc="-43">
              <a:solidFill>
                <a:srgbClr val="FDFDFD"/>
              </a:solidFill>
              <a:latin typeface="Poppins"/>
              <a:ea typeface="Poppins"/>
              <a:cs typeface="Poppins"/>
              <a:sym typeface="Poppins"/>
            </a:endParaRPr>
          </a:p>
        </p:txBody>
      </p:sp>
    </p:spTree>
    <p:extLst>
      <p:ext uri="{BB962C8B-B14F-4D97-AF65-F5344CB8AC3E}">
        <p14:creationId xmlns:p14="http://schemas.microsoft.com/office/powerpoint/2010/main" val="138101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273F5B"/>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273F5B"/>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8888" r="-38888"/>
              </a:stretch>
            </a:blipFill>
          </p:spPr>
          <p:txBody>
            <a:bodyPr/>
            <a:lstStyle/>
            <a:p>
              <a:endParaRPr lang="en-US"/>
            </a:p>
          </p:txBody>
        </p:sp>
      </p:grpSp>
      <p:sp>
        <p:nvSpPr>
          <p:cNvPr id="11" name="TextBox 11"/>
          <p:cNvSpPr txBox="1"/>
          <p:nvPr/>
        </p:nvSpPr>
        <p:spPr>
          <a:xfrm>
            <a:off x="1518345" y="3484189"/>
            <a:ext cx="8414772" cy="3524733"/>
          </a:xfrm>
          <a:prstGeom prst="rect">
            <a:avLst/>
          </a:prstGeom>
        </p:spPr>
        <p:txBody>
          <a:bodyPr lIns="0" tIns="0" rIns="0" bIns="0" rtlCol="0" anchor="t">
            <a:spAutoFit/>
          </a:bodyPr>
          <a:lstStyle/>
          <a:p>
            <a:pPr marL="481669" lvl="1" indent="-240834" algn="l">
              <a:lnSpc>
                <a:spcPts val="3123"/>
              </a:lnSpc>
              <a:buFont typeface="Arial"/>
              <a:buChar char="•"/>
            </a:pPr>
            <a:r>
              <a:rPr lang="en-US" sz="2230" spc="-44">
                <a:solidFill>
                  <a:srgbClr val="051D40"/>
                </a:solidFill>
                <a:latin typeface="Poppins"/>
                <a:ea typeface="Poppins"/>
                <a:cs typeface="Poppins"/>
                <a:sym typeface="Poppins"/>
              </a:rPr>
              <a:t>US Car Accidents (CSV) </a:t>
            </a:r>
          </a:p>
          <a:p>
            <a:pPr algn="l">
              <a:lnSpc>
                <a:spcPts val="3123"/>
              </a:lnSpc>
            </a:pPr>
            <a:endParaRPr lang="en-US" sz="2230" spc="-44">
              <a:solidFill>
                <a:srgbClr val="051D40"/>
              </a:solidFill>
              <a:latin typeface="Poppins"/>
              <a:ea typeface="Poppins"/>
              <a:cs typeface="Poppins"/>
              <a:sym typeface="Poppins"/>
            </a:endParaRPr>
          </a:p>
          <a:p>
            <a:pPr marL="481669" lvl="1" indent="-240834" algn="l">
              <a:lnSpc>
                <a:spcPts val="3123"/>
              </a:lnSpc>
              <a:buFont typeface="Arial"/>
              <a:buChar char="•"/>
            </a:pPr>
            <a:r>
              <a:rPr lang="en-US" sz="2230" spc="-44">
                <a:solidFill>
                  <a:srgbClr val="051D40"/>
                </a:solidFill>
                <a:latin typeface="Poppins"/>
                <a:ea typeface="Poppins"/>
                <a:cs typeface="Poppins"/>
                <a:sym typeface="Poppins"/>
              </a:rPr>
              <a:t>From Kaggle </a:t>
            </a:r>
          </a:p>
          <a:p>
            <a:pPr algn="l">
              <a:lnSpc>
                <a:spcPts val="3123"/>
              </a:lnSpc>
            </a:pPr>
            <a:endParaRPr lang="en-US" sz="2230" spc="-44">
              <a:solidFill>
                <a:srgbClr val="051D40"/>
              </a:solidFill>
              <a:latin typeface="Poppins"/>
              <a:ea typeface="Poppins"/>
              <a:cs typeface="Poppins"/>
              <a:sym typeface="Poppins"/>
            </a:endParaRPr>
          </a:p>
          <a:p>
            <a:pPr marL="481669" lvl="1" indent="-240834" algn="l">
              <a:lnSpc>
                <a:spcPts val="3123"/>
              </a:lnSpc>
              <a:buFont typeface="Arial"/>
              <a:buChar char="•"/>
            </a:pPr>
            <a:r>
              <a:rPr lang="en-US" sz="2230" spc="-44">
                <a:solidFill>
                  <a:srgbClr val="051D40"/>
                </a:solidFill>
                <a:latin typeface="Poppins"/>
                <a:ea typeface="Poppins"/>
                <a:cs typeface="Poppins"/>
                <a:sym typeface="Poppins"/>
              </a:rPr>
              <a:t>Time Range: from February 2016 to March 2023</a:t>
            </a:r>
          </a:p>
          <a:p>
            <a:pPr algn="l">
              <a:lnSpc>
                <a:spcPts val="3123"/>
              </a:lnSpc>
            </a:pPr>
            <a:endParaRPr lang="en-US" sz="2230" spc="-44">
              <a:solidFill>
                <a:srgbClr val="051D40"/>
              </a:solidFill>
              <a:latin typeface="Poppins"/>
              <a:ea typeface="Poppins"/>
              <a:cs typeface="Poppins"/>
              <a:sym typeface="Poppins"/>
            </a:endParaRPr>
          </a:p>
          <a:p>
            <a:pPr marL="481669" lvl="1" indent="-240834" algn="l">
              <a:lnSpc>
                <a:spcPts val="3123"/>
              </a:lnSpc>
              <a:buFont typeface="Arial"/>
              <a:buChar char="•"/>
            </a:pPr>
            <a:r>
              <a:rPr lang="en-US" sz="2230" spc="-44">
                <a:solidFill>
                  <a:srgbClr val="051D40"/>
                </a:solidFill>
                <a:latin typeface="Poppins"/>
                <a:ea typeface="Poppins"/>
                <a:cs typeface="Poppins"/>
                <a:sym typeface="Poppins"/>
              </a:rPr>
              <a:t>The data covers 49 States of the USA</a:t>
            </a:r>
          </a:p>
          <a:p>
            <a:pPr algn="l">
              <a:lnSpc>
                <a:spcPts val="3123"/>
              </a:lnSpc>
            </a:pPr>
            <a:endParaRPr lang="en-US" sz="2230" spc="-44">
              <a:solidFill>
                <a:srgbClr val="051D40"/>
              </a:solidFill>
              <a:latin typeface="Poppins"/>
              <a:ea typeface="Poppins"/>
              <a:cs typeface="Poppins"/>
              <a:sym typeface="Poppins"/>
            </a:endParaRPr>
          </a:p>
          <a:p>
            <a:pPr marL="481669" lvl="1" indent="-240834" algn="l">
              <a:lnSpc>
                <a:spcPts val="3123"/>
              </a:lnSpc>
              <a:buFont typeface="Arial"/>
              <a:buChar char="•"/>
            </a:pPr>
            <a:r>
              <a:rPr lang="en-US" sz="2230" spc="-44">
                <a:solidFill>
                  <a:srgbClr val="051D40"/>
                </a:solidFill>
                <a:latin typeface="Poppins"/>
                <a:ea typeface="Poppins"/>
                <a:cs typeface="Poppins"/>
                <a:sym typeface="Poppins"/>
              </a:rPr>
              <a:t>It contains approximately 7.7 million accident records</a:t>
            </a:r>
          </a:p>
        </p:txBody>
      </p:sp>
      <p:sp>
        <p:nvSpPr>
          <p:cNvPr id="12" name="TextBox 12"/>
          <p:cNvSpPr txBox="1"/>
          <p:nvPr/>
        </p:nvSpPr>
        <p:spPr>
          <a:xfrm>
            <a:off x="1518345" y="1914406"/>
            <a:ext cx="6884187" cy="795018"/>
          </a:xfrm>
          <a:prstGeom prst="rect">
            <a:avLst/>
          </a:prstGeom>
        </p:spPr>
        <p:txBody>
          <a:bodyPr lIns="0" tIns="0" rIns="0" bIns="0" rtlCol="0" anchor="t">
            <a:spAutoFit/>
          </a:bodyPr>
          <a:lstStyle/>
          <a:p>
            <a:pPr algn="l">
              <a:lnSpc>
                <a:spcPts val="6580"/>
              </a:lnSpc>
              <a:spcBef>
                <a:spcPct val="0"/>
              </a:spcBef>
            </a:pPr>
            <a:r>
              <a:rPr lang="en-US" sz="4700" b="1">
                <a:solidFill>
                  <a:srgbClr val="051D40"/>
                </a:solidFill>
                <a:latin typeface="Montserrat Bold"/>
                <a:ea typeface="Montserrat Bold"/>
                <a:cs typeface="Montserrat Bold"/>
                <a:sym typeface="Montserrat Bold"/>
              </a:rPr>
              <a:t>03 Dataset 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77391-5529-E162-366C-C5CAE57073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D1AAF9-23EA-4DC7-652F-B7CECD2E7098}"/>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FCB7810A-C3D2-56D5-65C4-E751FA6AB4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244C615A-2124-E178-A8FE-D1ACB9B5A43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FFAEF0E8-223E-6EBC-2155-DBDDC5720DB6}"/>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AB3112B9-52A1-B545-B476-06CC55BADD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7" name="TextBox 7">
              <a:extLst>
                <a:ext uri="{FF2B5EF4-FFF2-40B4-BE49-F238E27FC236}">
                  <a16:creationId xmlns:a16="http://schemas.microsoft.com/office/drawing/2014/main" id="{91D5F68E-0BA2-0930-BC46-12C338CC26C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DB543734-9762-F032-896C-75113AB1ADBD}"/>
              </a:ext>
            </a:extLst>
          </p:cNvPr>
          <p:cNvSpPr txBox="1"/>
          <p:nvPr/>
        </p:nvSpPr>
        <p:spPr>
          <a:xfrm>
            <a:off x="933118" y="4367044"/>
            <a:ext cx="6033363" cy="812016"/>
          </a:xfrm>
          <a:prstGeom prst="rect">
            <a:avLst/>
          </a:prstGeom>
        </p:spPr>
        <p:txBody>
          <a:bodyPr lIns="0" tIns="0" rIns="0" bIns="0" rtlCol="0" anchor="t">
            <a:spAutoFit/>
          </a:bodyPr>
          <a:lstStyle/>
          <a:p>
            <a:pPr marL="0" lvl="0" indent="0" algn="l">
              <a:lnSpc>
                <a:spcPts val="6693"/>
              </a:lnSpc>
              <a:spcBef>
                <a:spcPct val="0"/>
              </a:spcBef>
            </a:pPr>
            <a:r>
              <a:rPr lang="en-US" sz="4780" b="1">
                <a:solidFill>
                  <a:srgbClr val="FDFDFD"/>
                </a:solidFill>
                <a:latin typeface="Montserrat Bold"/>
                <a:ea typeface="Montserrat Bold"/>
                <a:cs typeface="Montserrat Bold"/>
                <a:sym typeface="Montserrat Bold"/>
              </a:rPr>
              <a:t>04 Data Cleaning</a:t>
            </a:r>
          </a:p>
        </p:txBody>
      </p:sp>
      <p:sp>
        <p:nvSpPr>
          <p:cNvPr id="9" name="Freeform 9">
            <a:extLst>
              <a:ext uri="{FF2B5EF4-FFF2-40B4-BE49-F238E27FC236}">
                <a16:creationId xmlns:a16="http://schemas.microsoft.com/office/drawing/2014/main" id="{EB97FDBA-C7C8-1E8C-809B-F09C25840A3C}"/>
              </a:ext>
            </a:extLst>
          </p:cNvPr>
          <p:cNvSpPr/>
          <p:nvPr/>
        </p:nvSpPr>
        <p:spPr>
          <a:xfrm>
            <a:off x="8079606" y="4316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16354766-3933-87D3-842E-A065FF53305D}"/>
              </a:ext>
            </a:extLst>
          </p:cNvPr>
          <p:cNvSpPr txBox="1"/>
          <p:nvPr/>
        </p:nvSpPr>
        <p:spPr>
          <a:xfrm>
            <a:off x="9856128" y="994217"/>
            <a:ext cx="5768345" cy="359223"/>
          </a:xfrm>
          <a:prstGeom prst="rect">
            <a:avLst/>
          </a:prstGeom>
        </p:spPr>
        <p:txBody>
          <a:bodyPr lIns="0" tIns="0" rIns="0" bIns="0" rtlCol="0" anchor="t">
            <a:spAutoFit/>
          </a:bodyPr>
          <a:lstStyle/>
          <a:p>
            <a:pPr algn="l">
              <a:lnSpc>
                <a:spcPts val="2775"/>
              </a:lnSpc>
            </a:pPr>
            <a:r>
              <a:rPr lang="en-US" sz="1982" u="none" strike="noStrike" spc="-39" dirty="0">
                <a:solidFill>
                  <a:srgbClr val="273F5B"/>
                </a:solidFill>
                <a:latin typeface="Poppins"/>
                <a:ea typeface="Poppins"/>
                <a:cs typeface="Poppins"/>
                <a:sym typeface="Poppins"/>
              </a:rPr>
              <a:t>Loaded Data</a:t>
            </a:r>
          </a:p>
        </p:txBody>
      </p:sp>
      <p:sp>
        <p:nvSpPr>
          <p:cNvPr id="11" name="TextBox 11">
            <a:extLst>
              <a:ext uri="{FF2B5EF4-FFF2-40B4-BE49-F238E27FC236}">
                <a16:creationId xmlns:a16="http://schemas.microsoft.com/office/drawing/2014/main" id="{6DA4AEAD-3E93-07B9-FD88-6617E1C18E9E}"/>
              </a:ext>
            </a:extLst>
          </p:cNvPr>
          <p:cNvSpPr txBox="1"/>
          <p:nvPr/>
        </p:nvSpPr>
        <p:spPr>
          <a:xfrm>
            <a:off x="8196089" y="692350"/>
            <a:ext cx="1134140" cy="801632"/>
          </a:xfrm>
          <a:prstGeom prst="rect">
            <a:avLst/>
          </a:prstGeom>
        </p:spPr>
        <p:txBody>
          <a:bodyPr wrap="square"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01</a:t>
            </a:r>
          </a:p>
        </p:txBody>
      </p:sp>
      <p:sp>
        <p:nvSpPr>
          <p:cNvPr id="12" name="Freeform 12">
            <a:extLst>
              <a:ext uri="{FF2B5EF4-FFF2-40B4-BE49-F238E27FC236}">
                <a16:creationId xmlns:a16="http://schemas.microsoft.com/office/drawing/2014/main" id="{89246298-8284-FF11-636B-A01CF773029E}"/>
              </a:ext>
            </a:extLst>
          </p:cNvPr>
          <p:cNvSpPr/>
          <p:nvPr/>
        </p:nvSpPr>
        <p:spPr>
          <a:xfrm>
            <a:off x="8908217" y="4158844"/>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7196350C-77AF-C50A-03C6-7B2003BDDC3B}"/>
              </a:ext>
            </a:extLst>
          </p:cNvPr>
          <p:cNvSpPr txBox="1"/>
          <p:nvPr/>
        </p:nvSpPr>
        <p:spPr>
          <a:xfrm>
            <a:off x="9053275" y="447015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4" name="Freeform 14">
            <a:extLst>
              <a:ext uri="{FF2B5EF4-FFF2-40B4-BE49-F238E27FC236}">
                <a16:creationId xmlns:a16="http://schemas.microsoft.com/office/drawing/2014/main" id="{64EA2B37-27B2-44AD-8291-090A17E1DA6E}"/>
              </a:ext>
            </a:extLst>
          </p:cNvPr>
          <p:cNvSpPr/>
          <p:nvPr/>
        </p:nvSpPr>
        <p:spPr>
          <a:xfrm>
            <a:off x="8804176" y="60302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8DA784FC-D12B-0BB1-BE7D-6852F6A3F065}"/>
              </a:ext>
            </a:extLst>
          </p:cNvPr>
          <p:cNvSpPr txBox="1"/>
          <p:nvPr/>
        </p:nvSpPr>
        <p:spPr>
          <a:xfrm>
            <a:off x="8936792" y="63034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04</a:t>
            </a:r>
          </a:p>
        </p:txBody>
      </p:sp>
      <p:sp>
        <p:nvSpPr>
          <p:cNvPr id="17" name="Freeform 17">
            <a:extLst>
              <a:ext uri="{FF2B5EF4-FFF2-40B4-BE49-F238E27FC236}">
                <a16:creationId xmlns:a16="http://schemas.microsoft.com/office/drawing/2014/main" id="{3279B164-A2B6-6F6E-3D13-430C382A77C2}"/>
              </a:ext>
            </a:extLst>
          </p:cNvPr>
          <p:cNvSpPr/>
          <p:nvPr/>
        </p:nvSpPr>
        <p:spPr>
          <a:xfrm>
            <a:off x="8196089" y="799368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62DC21A4-3DB9-610F-F7D9-412023934B90}"/>
              </a:ext>
            </a:extLst>
          </p:cNvPr>
          <p:cNvSpPr txBox="1"/>
          <p:nvPr/>
        </p:nvSpPr>
        <p:spPr>
          <a:xfrm>
            <a:off x="10733256" y="6569909"/>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Created New Columns</a:t>
            </a:r>
          </a:p>
        </p:txBody>
      </p:sp>
      <p:sp>
        <p:nvSpPr>
          <p:cNvPr id="19" name="TextBox 19">
            <a:extLst>
              <a:ext uri="{FF2B5EF4-FFF2-40B4-BE49-F238E27FC236}">
                <a16:creationId xmlns:a16="http://schemas.microsoft.com/office/drawing/2014/main" id="{398F28F4-3145-EF60-9818-41FC8D84356A}"/>
              </a:ext>
            </a:extLst>
          </p:cNvPr>
          <p:cNvSpPr txBox="1"/>
          <p:nvPr/>
        </p:nvSpPr>
        <p:spPr>
          <a:xfrm>
            <a:off x="8341147" y="8266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id="20" name="Group 20">
            <a:extLst>
              <a:ext uri="{FF2B5EF4-FFF2-40B4-BE49-F238E27FC236}">
                <a16:creationId xmlns:a16="http://schemas.microsoft.com/office/drawing/2014/main" id="{C356F7FA-EB30-1C45-0D15-739C853ECF15}"/>
              </a:ext>
            </a:extLst>
          </p:cNvPr>
          <p:cNvGrpSpPr/>
          <p:nvPr/>
        </p:nvGrpSpPr>
        <p:grpSpPr>
          <a:xfrm>
            <a:off x="7996115" y="2789382"/>
            <a:ext cx="373607" cy="373607"/>
            <a:chOff x="0" y="0"/>
            <a:chExt cx="812800" cy="812800"/>
          </a:xfrm>
        </p:grpSpPr>
        <p:sp>
          <p:nvSpPr>
            <p:cNvPr id="21" name="Freeform 21">
              <a:extLst>
                <a:ext uri="{FF2B5EF4-FFF2-40B4-BE49-F238E27FC236}">
                  <a16:creationId xmlns:a16="http://schemas.microsoft.com/office/drawing/2014/main" id="{8C0EDC76-4778-0379-CCDF-FF492620C6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2" name="TextBox 22">
              <a:extLst>
                <a:ext uri="{FF2B5EF4-FFF2-40B4-BE49-F238E27FC236}">
                  <a16:creationId xmlns:a16="http://schemas.microsoft.com/office/drawing/2014/main" id="{6CC1EB1D-F906-E5BB-61CE-01D1313C9DCD}"/>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a:extLst>
              <a:ext uri="{FF2B5EF4-FFF2-40B4-BE49-F238E27FC236}">
                <a16:creationId xmlns:a16="http://schemas.microsoft.com/office/drawing/2014/main" id="{D2E65005-F76F-CDD4-CB33-AA58AE976A0E}"/>
              </a:ext>
            </a:extLst>
          </p:cNvPr>
          <p:cNvGrpSpPr/>
          <p:nvPr/>
        </p:nvGrpSpPr>
        <p:grpSpPr>
          <a:xfrm>
            <a:off x="8335715" y="4769893"/>
            <a:ext cx="373607" cy="373607"/>
            <a:chOff x="0" y="0"/>
            <a:chExt cx="812800" cy="812800"/>
          </a:xfrm>
        </p:grpSpPr>
        <p:sp>
          <p:nvSpPr>
            <p:cNvPr id="24" name="Freeform 24">
              <a:extLst>
                <a:ext uri="{FF2B5EF4-FFF2-40B4-BE49-F238E27FC236}">
                  <a16:creationId xmlns:a16="http://schemas.microsoft.com/office/drawing/2014/main" id="{BB7EB5D2-02AD-CF9F-B8EA-3B8635764E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5" name="TextBox 25">
              <a:extLst>
                <a:ext uri="{FF2B5EF4-FFF2-40B4-BE49-F238E27FC236}">
                  <a16:creationId xmlns:a16="http://schemas.microsoft.com/office/drawing/2014/main" id="{5D1639BD-2737-DB04-D512-D6C13A6614EC}"/>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a:extLst>
              <a:ext uri="{FF2B5EF4-FFF2-40B4-BE49-F238E27FC236}">
                <a16:creationId xmlns:a16="http://schemas.microsoft.com/office/drawing/2014/main" id="{01DB1535-F294-9B7E-2FA9-425BDC3E5903}"/>
              </a:ext>
            </a:extLst>
          </p:cNvPr>
          <p:cNvGrpSpPr/>
          <p:nvPr/>
        </p:nvGrpSpPr>
        <p:grpSpPr>
          <a:xfrm>
            <a:off x="7429796" y="8519009"/>
            <a:ext cx="373607" cy="373607"/>
            <a:chOff x="0" y="0"/>
            <a:chExt cx="812800" cy="812800"/>
          </a:xfrm>
        </p:grpSpPr>
        <p:sp>
          <p:nvSpPr>
            <p:cNvPr id="27" name="Freeform 27">
              <a:extLst>
                <a:ext uri="{FF2B5EF4-FFF2-40B4-BE49-F238E27FC236}">
                  <a16:creationId xmlns:a16="http://schemas.microsoft.com/office/drawing/2014/main" id="{E8968D21-1EB5-7464-FBDA-E26ABE48B2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8" name="TextBox 28">
              <a:extLst>
                <a:ext uri="{FF2B5EF4-FFF2-40B4-BE49-F238E27FC236}">
                  <a16:creationId xmlns:a16="http://schemas.microsoft.com/office/drawing/2014/main" id="{C5740FB5-0FB3-4CF8-1E94-3DE063639A3F}"/>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a:extLst>
              <a:ext uri="{FF2B5EF4-FFF2-40B4-BE49-F238E27FC236}">
                <a16:creationId xmlns:a16="http://schemas.microsoft.com/office/drawing/2014/main" id="{0E273AE7-DBDC-72F6-7EDB-2B8563E6FE6D}"/>
              </a:ext>
            </a:extLst>
          </p:cNvPr>
          <p:cNvGrpSpPr/>
          <p:nvPr/>
        </p:nvGrpSpPr>
        <p:grpSpPr>
          <a:xfrm>
            <a:off x="8154343" y="6555524"/>
            <a:ext cx="373607" cy="373607"/>
            <a:chOff x="0" y="0"/>
            <a:chExt cx="812800" cy="812800"/>
          </a:xfrm>
        </p:grpSpPr>
        <p:sp>
          <p:nvSpPr>
            <p:cNvPr id="30" name="Freeform 30">
              <a:extLst>
                <a:ext uri="{FF2B5EF4-FFF2-40B4-BE49-F238E27FC236}">
                  <a16:creationId xmlns:a16="http://schemas.microsoft.com/office/drawing/2014/main" id="{9282CFEE-591D-3997-F8D7-40B6269D97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1" name="TextBox 31">
              <a:extLst>
                <a:ext uri="{FF2B5EF4-FFF2-40B4-BE49-F238E27FC236}">
                  <a16:creationId xmlns:a16="http://schemas.microsoft.com/office/drawing/2014/main" id="{2B13BF53-7597-FDA1-68F5-BBB2CB7DF2EE}"/>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a:extLst>
              <a:ext uri="{FF2B5EF4-FFF2-40B4-BE49-F238E27FC236}">
                <a16:creationId xmlns:a16="http://schemas.microsoft.com/office/drawing/2014/main" id="{DC216A7D-F5A4-B27B-613E-A4D89A30B7BA}"/>
              </a:ext>
            </a:extLst>
          </p:cNvPr>
          <p:cNvGrpSpPr/>
          <p:nvPr/>
        </p:nvGrpSpPr>
        <p:grpSpPr>
          <a:xfrm>
            <a:off x="7223942" y="1015599"/>
            <a:ext cx="373607" cy="373607"/>
            <a:chOff x="0" y="0"/>
            <a:chExt cx="812800" cy="812800"/>
          </a:xfrm>
        </p:grpSpPr>
        <p:sp>
          <p:nvSpPr>
            <p:cNvPr id="33" name="Freeform 33">
              <a:extLst>
                <a:ext uri="{FF2B5EF4-FFF2-40B4-BE49-F238E27FC236}">
                  <a16:creationId xmlns:a16="http://schemas.microsoft.com/office/drawing/2014/main" id="{5A00E9DE-DC59-53EA-63FE-0EDE31346A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4" name="TextBox 34">
              <a:extLst>
                <a:ext uri="{FF2B5EF4-FFF2-40B4-BE49-F238E27FC236}">
                  <a16:creationId xmlns:a16="http://schemas.microsoft.com/office/drawing/2014/main" id="{B573AEBB-3D92-7B3B-872D-9EADAAEE91ED}"/>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Freeform 35">
            <a:extLst>
              <a:ext uri="{FF2B5EF4-FFF2-40B4-BE49-F238E27FC236}">
                <a16:creationId xmlns:a16="http://schemas.microsoft.com/office/drawing/2014/main" id="{CBBEAB61-0353-3E53-246D-B1992103D7F1}"/>
              </a:ext>
            </a:extLst>
          </p:cNvPr>
          <p:cNvSpPr/>
          <p:nvPr/>
        </p:nvSpPr>
        <p:spPr>
          <a:xfrm>
            <a:off x="8709322" y="226405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a:extLst>
              <a:ext uri="{FF2B5EF4-FFF2-40B4-BE49-F238E27FC236}">
                <a16:creationId xmlns:a16="http://schemas.microsoft.com/office/drawing/2014/main" id="{7B557991-0E28-392E-2198-34868E82AC26}"/>
              </a:ext>
            </a:extLst>
          </p:cNvPr>
          <p:cNvSpPr txBox="1"/>
          <p:nvPr/>
        </p:nvSpPr>
        <p:spPr>
          <a:xfrm>
            <a:off x="8854380" y="25372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02</a:t>
            </a:r>
          </a:p>
        </p:txBody>
      </p:sp>
      <p:sp>
        <p:nvSpPr>
          <p:cNvPr id="38" name="TextBox 38">
            <a:extLst>
              <a:ext uri="{FF2B5EF4-FFF2-40B4-BE49-F238E27FC236}">
                <a16:creationId xmlns:a16="http://schemas.microsoft.com/office/drawing/2014/main" id="{2C3D1B28-7047-7F04-8DFF-F90AF5910462}"/>
              </a:ext>
            </a:extLst>
          </p:cNvPr>
          <p:cNvSpPr txBox="1"/>
          <p:nvPr/>
        </p:nvSpPr>
        <p:spPr>
          <a:xfrm>
            <a:off x="10187415" y="849762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Built Dimensional Tables</a:t>
            </a:r>
          </a:p>
        </p:txBody>
      </p:sp>
      <p:sp>
        <p:nvSpPr>
          <p:cNvPr id="39" name="TextBox 39">
            <a:extLst>
              <a:ext uri="{FF2B5EF4-FFF2-40B4-BE49-F238E27FC236}">
                <a16:creationId xmlns:a16="http://schemas.microsoft.com/office/drawing/2014/main" id="{34F8182D-1123-16C0-D7DD-79B978ED6C11}"/>
              </a:ext>
            </a:extLst>
          </p:cNvPr>
          <p:cNvSpPr txBox="1"/>
          <p:nvPr/>
        </p:nvSpPr>
        <p:spPr>
          <a:xfrm>
            <a:off x="1917458" y="5205112"/>
            <a:ext cx="5885945" cy="405100"/>
          </a:xfrm>
          <a:prstGeom prst="rect">
            <a:avLst/>
          </a:prstGeom>
        </p:spPr>
        <p:txBody>
          <a:bodyPr lIns="0" tIns="0" rIns="0" bIns="0" rtlCol="0" anchor="t">
            <a:spAutoFit/>
          </a:bodyPr>
          <a:lstStyle/>
          <a:p>
            <a:pPr algn="l">
              <a:lnSpc>
                <a:spcPts val="3122"/>
              </a:lnSpc>
            </a:pPr>
            <a:r>
              <a:rPr lang="en-US" sz="2230" spc="-44">
                <a:solidFill>
                  <a:srgbClr val="FDFDFD"/>
                </a:solidFill>
                <a:latin typeface="Poppins"/>
                <a:ea typeface="Poppins"/>
                <a:cs typeface="Poppins"/>
                <a:sym typeface="Poppins"/>
              </a:rPr>
              <a:t>Using Power Query</a:t>
            </a:r>
          </a:p>
        </p:txBody>
      </p:sp>
      <p:sp>
        <p:nvSpPr>
          <p:cNvPr id="40" name="TextBox 15">
            <a:extLst>
              <a:ext uri="{FF2B5EF4-FFF2-40B4-BE49-F238E27FC236}">
                <a16:creationId xmlns:a16="http://schemas.microsoft.com/office/drawing/2014/main" id="{6AC5C2CC-E9E6-9A17-9EDF-57A5A0D1032B}"/>
              </a:ext>
            </a:extLst>
          </p:cNvPr>
          <p:cNvSpPr txBox="1"/>
          <p:nvPr/>
        </p:nvSpPr>
        <p:spPr>
          <a:xfrm>
            <a:off x="10533628" y="2781300"/>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Removed Duplicates &amp; Irrelevant Records</a:t>
            </a:r>
          </a:p>
        </p:txBody>
      </p:sp>
      <p:sp>
        <p:nvSpPr>
          <p:cNvPr id="41" name="TextBox 37">
            <a:extLst>
              <a:ext uri="{FF2B5EF4-FFF2-40B4-BE49-F238E27FC236}">
                <a16:creationId xmlns:a16="http://schemas.microsoft.com/office/drawing/2014/main" id="{CACAF778-682D-4AC2-9A97-5E49A1A49661}"/>
              </a:ext>
            </a:extLst>
          </p:cNvPr>
          <p:cNvSpPr txBox="1"/>
          <p:nvPr/>
        </p:nvSpPr>
        <p:spPr>
          <a:xfrm>
            <a:off x="10970648" y="4726822"/>
            <a:ext cx="5768345" cy="340478"/>
          </a:xfrm>
          <a:prstGeom prst="rect">
            <a:avLst/>
          </a:prstGeom>
        </p:spPr>
        <p:txBody>
          <a:bodyPr lIns="0" tIns="0" rIns="0" bIns="0" rtlCol="0" anchor="t">
            <a:spAutoFit/>
          </a:bodyPr>
          <a:lstStyle/>
          <a:p>
            <a:pPr algn="l">
              <a:lnSpc>
                <a:spcPts val="2775"/>
              </a:lnSpc>
            </a:pPr>
            <a:r>
              <a:rPr lang="en-US" sz="1982" spc="-39" dirty="0">
                <a:solidFill>
                  <a:schemeClr val="bg1">
                    <a:lumMod val="85000"/>
                  </a:schemeClr>
                </a:solidFill>
                <a:latin typeface="Poppins"/>
                <a:ea typeface="Poppins"/>
                <a:cs typeface="Poppins"/>
                <a:sym typeface="Poppins"/>
              </a:rPr>
              <a:t>Handl</a:t>
            </a:r>
            <a:r>
              <a:rPr lang="en-US" sz="1982" u="none" strike="noStrike" spc="-39" dirty="0">
                <a:solidFill>
                  <a:schemeClr val="bg1">
                    <a:lumMod val="85000"/>
                  </a:schemeClr>
                </a:solidFill>
                <a:latin typeface="Poppins"/>
                <a:ea typeface="Poppins"/>
                <a:cs typeface="Poppins"/>
                <a:sym typeface="Poppins"/>
              </a:rPr>
              <a:t>ed Missing Values</a:t>
            </a:r>
          </a:p>
        </p:txBody>
      </p:sp>
    </p:spTree>
    <p:extLst>
      <p:ext uri="{BB962C8B-B14F-4D97-AF65-F5344CB8AC3E}">
        <p14:creationId xmlns:p14="http://schemas.microsoft.com/office/powerpoint/2010/main" val="183821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A9209-FEF4-F882-B3C7-8F6316484C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373506-D587-25BC-F118-1071236FC394}"/>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46ABA86C-5036-918F-88D2-B1BC1026AF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DF167C56-4F7A-4EC4-BDDC-CB516CEDF3B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F2846FF3-04F1-39E4-55DB-00F7E03665CB}"/>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3C0F5546-15AC-6A2D-164E-F135F5C903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7" name="TextBox 7">
              <a:extLst>
                <a:ext uri="{FF2B5EF4-FFF2-40B4-BE49-F238E27FC236}">
                  <a16:creationId xmlns:a16="http://schemas.microsoft.com/office/drawing/2014/main" id="{DFBEBBBB-197E-EA6E-6CD7-69B20791644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E535E2D6-EDFA-8FE6-C383-D4FAE671BA22}"/>
              </a:ext>
            </a:extLst>
          </p:cNvPr>
          <p:cNvSpPr txBox="1"/>
          <p:nvPr/>
        </p:nvSpPr>
        <p:spPr>
          <a:xfrm>
            <a:off x="933118" y="4367044"/>
            <a:ext cx="6033363" cy="812016"/>
          </a:xfrm>
          <a:prstGeom prst="rect">
            <a:avLst/>
          </a:prstGeom>
        </p:spPr>
        <p:txBody>
          <a:bodyPr lIns="0" tIns="0" rIns="0" bIns="0" rtlCol="0" anchor="t">
            <a:spAutoFit/>
          </a:bodyPr>
          <a:lstStyle/>
          <a:p>
            <a:pPr marL="0" lvl="0" indent="0" algn="l">
              <a:lnSpc>
                <a:spcPts val="6693"/>
              </a:lnSpc>
              <a:spcBef>
                <a:spcPct val="0"/>
              </a:spcBef>
            </a:pPr>
            <a:r>
              <a:rPr lang="en-US" sz="4780" b="1">
                <a:solidFill>
                  <a:srgbClr val="FDFDFD"/>
                </a:solidFill>
                <a:latin typeface="Montserrat Bold"/>
                <a:ea typeface="Montserrat Bold"/>
                <a:cs typeface="Montserrat Bold"/>
                <a:sym typeface="Montserrat Bold"/>
              </a:rPr>
              <a:t>04 Data Cleaning</a:t>
            </a:r>
          </a:p>
        </p:txBody>
      </p:sp>
      <p:sp>
        <p:nvSpPr>
          <p:cNvPr id="9" name="Freeform 9">
            <a:extLst>
              <a:ext uri="{FF2B5EF4-FFF2-40B4-BE49-F238E27FC236}">
                <a16:creationId xmlns:a16="http://schemas.microsoft.com/office/drawing/2014/main" id="{A074FB75-D475-64D5-30CB-DC5299CFBE33}"/>
              </a:ext>
            </a:extLst>
          </p:cNvPr>
          <p:cNvSpPr/>
          <p:nvPr/>
        </p:nvSpPr>
        <p:spPr>
          <a:xfrm>
            <a:off x="8079606" y="4316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3DDC98AE-0012-724A-0245-4CD0C5659037}"/>
              </a:ext>
            </a:extLst>
          </p:cNvPr>
          <p:cNvSpPr txBox="1"/>
          <p:nvPr/>
        </p:nvSpPr>
        <p:spPr>
          <a:xfrm>
            <a:off x="9856128" y="994217"/>
            <a:ext cx="5768345" cy="340478"/>
          </a:xfrm>
          <a:prstGeom prst="rect">
            <a:avLst/>
          </a:prstGeom>
        </p:spPr>
        <p:txBody>
          <a:bodyPr lIns="0" tIns="0" rIns="0" bIns="0" rtlCol="0" anchor="t">
            <a:spAutoFit/>
          </a:bodyPr>
          <a:lstStyle/>
          <a:p>
            <a:pPr algn="l">
              <a:lnSpc>
                <a:spcPts val="2775"/>
              </a:lnSpc>
            </a:pPr>
            <a:r>
              <a:rPr lang="en-US" sz="1982" spc="-39" dirty="0">
                <a:solidFill>
                  <a:schemeClr val="bg1">
                    <a:lumMod val="85000"/>
                  </a:schemeClr>
                </a:solidFill>
                <a:latin typeface="Poppins"/>
                <a:cs typeface="Poppins"/>
                <a:sym typeface="Poppins"/>
              </a:rPr>
              <a:t>Loaded Data</a:t>
            </a:r>
          </a:p>
        </p:txBody>
      </p:sp>
      <p:sp>
        <p:nvSpPr>
          <p:cNvPr id="11" name="TextBox 11">
            <a:extLst>
              <a:ext uri="{FF2B5EF4-FFF2-40B4-BE49-F238E27FC236}">
                <a16:creationId xmlns:a16="http://schemas.microsoft.com/office/drawing/2014/main" id="{20E47F5E-A58A-483E-9B83-D5224D2F097E}"/>
              </a:ext>
            </a:extLst>
          </p:cNvPr>
          <p:cNvSpPr txBox="1"/>
          <p:nvPr/>
        </p:nvSpPr>
        <p:spPr>
          <a:xfrm>
            <a:off x="8196089" y="692350"/>
            <a:ext cx="1134140" cy="801632"/>
          </a:xfrm>
          <a:prstGeom prst="rect">
            <a:avLst/>
          </a:prstGeom>
        </p:spPr>
        <p:txBody>
          <a:bodyPr wrap="square"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01</a:t>
            </a:r>
          </a:p>
        </p:txBody>
      </p:sp>
      <p:sp>
        <p:nvSpPr>
          <p:cNvPr id="12" name="Freeform 12">
            <a:extLst>
              <a:ext uri="{FF2B5EF4-FFF2-40B4-BE49-F238E27FC236}">
                <a16:creationId xmlns:a16="http://schemas.microsoft.com/office/drawing/2014/main" id="{A88C2F67-0B9B-D8CD-8997-5938D5344B7C}"/>
              </a:ext>
            </a:extLst>
          </p:cNvPr>
          <p:cNvSpPr/>
          <p:nvPr/>
        </p:nvSpPr>
        <p:spPr>
          <a:xfrm>
            <a:off x="8908217" y="4158844"/>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817C0817-5B0C-C647-B990-0F4C43D98B75}"/>
              </a:ext>
            </a:extLst>
          </p:cNvPr>
          <p:cNvSpPr txBox="1"/>
          <p:nvPr/>
        </p:nvSpPr>
        <p:spPr>
          <a:xfrm>
            <a:off x="9053275" y="447015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4" name="Freeform 14">
            <a:extLst>
              <a:ext uri="{FF2B5EF4-FFF2-40B4-BE49-F238E27FC236}">
                <a16:creationId xmlns:a16="http://schemas.microsoft.com/office/drawing/2014/main" id="{B85F6F32-33EF-803A-A33A-3219469BD08D}"/>
              </a:ext>
            </a:extLst>
          </p:cNvPr>
          <p:cNvSpPr/>
          <p:nvPr/>
        </p:nvSpPr>
        <p:spPr>
          <a:xfrm>
            <a:off x="8804176" y="60302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a:extLst>
              <a:ext uri="{FF2B5EF4-FFF2-40B4-BE49-F238E27FC236}">
                <a16:creationId xmlns:a16="http://schemas.microsoft.com/office/drawing/2014/main" id="{45BFC39F-48F7-2C55-BFBF-9758F0B5B96F}"/>
              </a:ext>
            </a:extLst>
          </p:cNvPr>
          <p:cNvSpPr txBox="1"/>
          <p:nvPr/>
        </p:nvSpPr>
        <p:spPr>
          <a:xfrm>
            <a:off x="10970648" y="4748510"/>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ea typeface="Poppins"/>
                <a:cs typeface="Poppins"/>
                <a:sym typeface="Poppins"/>
              </a:rPr>
              <a:t>Handled Missing Values</a:t>
            </a:r>
          </a:p>
        </p:txBody>
      </p:sp>
      <p:sp>
        <p:nvSpPr>
          <p:cNvPr id="16" name="TextBox 16">
            <a:extLst>
              <a:ext uri="{FF2B5EF4-FFF2-40B4-BE49-F238E27FC236}">
                <a16:creationId xmlns:a16="http://schemas.microsoft.com/office/drawing/2014/main" id="{183E8F12-4496-F26B-9829-6ADF9F8D206E}"/>
              </a:ext>
            </a:extLst>
          </p:cNvPr>
          <p:cNvSpPr txBox="1"/>
          <p:nvPr/>
        </p:nvSpPr>
        <p:spPr>
          <a:xfrm>
            <a:off x="8936792" y="63034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04</a:t>
            </a:r>
          </a:p>
        </p:txBody>
      </p:sp>
      <p:sp>
        <p:nvSpPr>
          <p:cNvPr id="17" name="Freeform 17">
            <a:extLst>
              <a:ext uri="{FF2B5EF4-FFF2-40B4-BE49-F238E27FC236}">
                <a16:creationId xmlns:a16="http://schemas.microsoft.com/office/drawing/2014/main" id="{A48967C6-3F9F-FD8E-9C49-0494C1152192}"/>
              </a:ext>
            </a:extLst>
          </p:cNvPr>
          <p:cNvSpPr/>
          <p:nvPr/>
        </p:nvSpPr>
        <p:spPr>
          <a:xfrm>
            <a:off x="8196089" y="799368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5CE9B60B-1326-663B-A7B1-DE605D8A976F}"/>
              </a:ext>
            </a:extLst>
          </p:cNvPr>
          <p:cNvSpPr txBox="1"/>
          <p:nvPr/>
        </p:nvSpPr>
        <p:spPr>
          <a:xfrm>
            <a:off x="10733256" y="6569909"/>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Created New Columns</a:t>
            </a:r>
          </a:p>
        </p:txBody>
      </p:sp>
      <p:sp>
        <p:nvSpPr>
          <p:cNvPr id="19" name="TextBox 19">
            <a:extLst>
              <a:ext uri="{FF2B5EF4-FFF2-40B4-BE49-F238E27FC236}">
                <a16:creationId xmlns:a16="http://schemas.microsoft.com/office/drawing/2014/main" id="{7B4F0CE9-0517-7C2C-5847-1347F9D2C379}"/>
              </a:ext>
            </a:extLst>
          </p:cNvPr>
          <p:cNvSpPr txBox="1"/>
          <p:nvPr/>
        </p:nvSpPr>
        <p:spPr>
          <a:xfrm>
            <a:off x="8341147" y="8266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id="20" name="Group 20">
            <a:extLst>
              <a:ext uri="{FF2B5EF4-FFF2-40B4-BE49-F238E27FC236}">
                <a16:creationId xmlns:a16="http://schemas.microsoft.com/office/drawing/2014/main" id="{B828E557-D06C-68E4-4844-26DF1E0507D0}"/>
              </a:ext>
            </a:extLst>
          </p:cNvPr>
          <p:cNvGrpSpPr/>
          <p:nvPr/>
        </p:nvGrpSpPr>
        <p:grpSpPr>
          <a:xfrm>
            <a:off x="7996115" y="2789382"/>
            <a:ext cx="373607" cy="373607"/>
            <a:chOff x="0" y="0"/>
            <a:chExt cx="812800" cy="812800"/>
          </a:xfrm>
        </p:grpSpPr>
        <p:sp>
          <p:nvSpPr>
            <p:cNvPr id="21" name="Freeform 21">
              <a:extLst>
                <a:ext uri="{FF2B5EF4-FFF2-40B4-BE49-F238E27FC236}">
                  <a16:creationId xmlns:a16="http://schemas.microsoft.com/office/drawing/2014/main" id="{4B527128-81B7-4751-D277-6757FA0E68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2" name="TextBox 22">
              <a:extLst>
                <a:ext uri="{FF2B5EF4-FFF2-40B4-BE49-F238E27FC236}">
                  <a16:creationId xmlns:a16="http://schemas.microsoft.com/office/drawing/2014/main" id="{75E857BA-028F-A26B-C29C-53D140AB0CDB}"/>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a:extLst>
              <a:ext uri="{FF2B5EF4-FFF2-40B4-BE49-F238E27FC236}">
                <a16:creationId xmlns:a16="http://schemas.microsoft.com/office/drawing/2014/main" id="{E77C6553-A62B-C23D-1EA4-6FCBF1A1F57C}"/>
              </a:ext>
            </a:extLst>
          </p:cNvPr>
          <p:cNvGrpSpPr/>
          <p:nvPr/>
        </p:nvGrpSpPr>
        <p:grpSpPr>
          <a:xfrm>
            <a:off x="8335715" y="4769893"/>
            <a:ext cx="373607" cy="373607"/>
            <a:chOff x="0" y="0"/>
            <a:chExt cx="812800" cy="812800"/>
          </a:xfrm>
        </p:grpSpPr>
        <p:sp>
          <p:nvSpPr>
            <p:cNvPr id="24" name="Freeform 24">
              <a:extLst>
                <a:ext uri="{FF2B5EF4-FFF2-40B4-BE49-F238E27FC236}">
                  <a16:creationId xmlns:a16="http://schemas.microsoft.com/office/drawing/2014/main" id="{ABC709DF-8475-B9DE-40A6-7705224184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5" name="TextBox 25">
              <a:extLst>
                <a:ext uri="{FF2B5EF4-FFF2-40B4-BE49-F238E27FC236}">
                  <a16:creationId xmlns:a16="http://schemas.microsoft.com/office/drawing/2014/main" id="{0072A83C-0801-5F30-CA07-D4A58D0840E3}"/>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a:extLst>
              <a:ext uri="{FF2B5EF4-FFF2-40B4-BE49-F238E27FC236}">
                <a16:creationId xmlns:a16="http://schemas.microsoft.com/office/drawing/2014/main" id="{6C042A35-5A51-FB77-AF82-4A5B50BA8FB9}"/>
              </a:ext>
            </a:extLst>
          </p:cNvPr>
          <p:cNvGrpSpPr/>
          <p:nvPr/>
        </p:nvGrpSpPr>
        <p:grpSpPr>
          <a:xfrm>
            <a:off x="7429796" y="8519009"/>
            <a:ext cx="373607" cy="373607"/>
            <a:chOff x="0" y="0"/>
            <a:chExt cx="812800" cy="812800"/>
          </a:xfrm>
        </p:grpSpPr>
        <p:sp>
          <p:nvSpPr>
            <p:cNvPr id="27" name="Freeform 27">
              <a:extLst>
                <a:ext uri="{FF2B5EF4-FFF2-40B4-BE49-F238E27FC236}">
                  <a16:creationId xmlns:a16="http://schemas.microsoft.com/office/drawing/2014/main" id="{9164FB3D-57FB-3D53-ACA8-648F39E6E7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8" name="TextBox 28">
              <a:extLst>
                <a:ext uri="{FF2B5EF4-FFF2-40B4-BE49-F238E27FC236}">
                  <a16:creationId xmlns:a16="http://schemas.microsoft.com/office/drawing/2014/main" id="{C4972A72-3520-C6A0-D7EE-94B178EA4883}"/>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a:extLst>
              <a:ext uri="{FF2B5EF4-FFF2-40B4-BE49-F238E27FC236}">
                <a16:creationId xmlns:a16="http://schemas.microsoft.com/office/drawing/2014/main" id="{FA9F13F5-216E-67CB-28B8-EE91B9A453E9}"/>
              </a:ext>
            </a:extLst>
          </p:cNvPr>
          <p:cNvGrpSpPr/>
          <p:nvPr/>
        </p:nvGrpSpPr>
        <p:grpSpPr>
          <a:xfrm>
            <a:off x="8154343" y="6555524"/>
            <a:ext cx="373607" cy="373607"/>
            <a:chOff x="0" y="0"/>
            <a:chExt cx="812800" cy="812800"/>
          </a:xfrm>
        </p:grpSpPr>
        <p:sp>
          <p:nvSpPr>
            <p:cNvPr id="30" name="Freeform 30">
              <a:extLst>
                <a:ext uri="{FF2B5EF4-FFF2-40B4-BE49-F238E27FC236}">
                  <a16:creationId xmlns:a16="http://schemas.microsoft.com/office/drawing/2014/main" id="{C1B9835C-A425-B6CE-34FD-096102381E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1" name="TextBox 31">
              <a:extLst>
                <a:ext uri="{FF2B5EF4-FFF2-40B4-BE49-F238E27FC236}">
                  <a16:creationId xmlns:a16="http://schemas.microsoft.com/office/drawing/2014/main" id="{D557EDC8-4771-3DB7-FDD7-8B0C2CE44D04}"/>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a:extLst>
              <a:ext uri="{FF2B5EF4-FFF2-40B4-BE49-F238E27FC236}">
                <a16:creationId xmlns:a16="http://schemas.microsoft.com/office/drawing/2014/main" id="{EC0C7878-886D-E8A2-D7ED-3B464EF1AA04}"/>
              </a:ext>
            </a:extLst>
          </p:cNvPr>
          <p:cNvGrpSpPr/>
          <p:nvPr/>
        </p:nvGrpSpPr>
        <p:grpSpPr>
          <a:xfrm>
            <a:off x="7223942" y="1015599"/>
            <a:ext cx="373607" cy="373607"/>
            <a:chOff x="0" y="0"/>
            <a:chExt cx="812800" cy="812800"/>
          </a:xfrm>
        </p:grpSpPr>
        <p:sp>
          <p:nvSpPr>
            <p:cNvPr id="33" name="Freeform 33">
              <a:extLst>
                <a:ext uri="{FF2B5EF4-FFF2-40B4-BE49-F238E27FC236}">
                  <a16:creationId xmlns:a16="http://schemas.microsoft.com/office/drawing/2014/main" id="{04C9D280-62FB-4843-56EB-0A005B7CD5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4" name="TextBox 34">
              <a:extLst>
                <a:ext uri="{FF2B5EF4-FFF2-40B4-BE49-F238E27FC236}">
                  <a16:creationId xmlns:a16="http://schemas.microsoft.com/office/drawing/2014/main" id="{123B1F48-D764-B096-9CC7-9918C26EFCC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Freeform 35">
            <a:extLst>
              <a:ext uri="{FF2B5EF4-FFF2-40B4-BE49-F238E27FC236}">
                <a16:creationId xmlns:a16="http://schemas.microsoft.com/office/drawing/2014/main" id="{A5E65539-C967-6D1C-366A-B0D6AB0B13A4}"/>
              </a:ext>
            </a:extLst>
          </p:cNvPr>
          <p:cNvSpPr/>
          <p:nvPr/>
        </p:nvSpPr>
        <p:spPr>
          <a:xfrm>
            <a:off x="8709322" y="226405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a:extLst>
              <a:ext uri="{FF2B5EF4-FFF2-40B4-BE49-F238E27FC236}">
                <a16:creationId xmlns:a16="http://schemas.microsoft.com/office/drawing/2014/main" id="{4484F8EF-126A-1B88-E638-DCBAB54F233C}"/>
              </a:ext>
            </a:extLst>
          </p:cNvPr>
          <p:cNvSpPr txBox="1"/>
          <p:nvPr/>
        </p:nvSpPr>
        <p:spPr>
          <a:xfrm>
            <a:off x="8854380" y="25372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02</a:t>
            </a:r>
          </a:p>
        </p:txBody>
      </p:sp>
      <p:sp>
        <p:nvSpPr>
          <p:cNvPr id="37" name="TextBox 37">
            <a:extLst>
              <a:ext uri="{FF2B5EF4-FFF2-40B4-BE49-F238E27FC236}">
                <a16:creationId xmlns:a16="http://schemas.microsoft.com/office/drawing/2014/main" id="{CC33906A-6AC5-1CD7-DE6B-725FAC8102BF}"/>
              </a:ext>
            </a:extLst>
          </p:cNvPr>
          <p:cNvSpPr txBox="1"/>
          <p:nvPr/>
        </p:nvSpPr>
        <p:spPr>
          <a:xfrm>
            <a:off x="10533628" y="2803766"/>
            <a:ext cx="5768345" cy="340478"/>
          </a:xfrm>
          <a:prstGeom prst="rect">
            <a:avLst/>
          </a:prstGeom>
        </p:spPr>
        <p:txBody>
          <a:bodyPr lIns="0" tIns="0" rIns="0" bIns="0" rtlCol="0" anchor="t">
            <a:spAutoFit/>
          </a:bodyPr>
          <a:lstStyle/>
          <a:p>
            <a:pPr>
              <a:lnSpc>
                <a:spcPts val="2775"/>
              </a:lnSpc>
            </a:pPr>
            <a:r>
              <a:rPr lang="en-US" sz="1982" spc="-39" dirty="0">
                <a:solidFill>
                  <a:srgbClr val="273F5B"/>
                </a:solidFill>
                <a:latin typeface="Poppins"/>
                <a:cs typeface="Poppins"/>
                <a:sym typeface="Poppins"/>
              </a:rPr>
              <a:t>Removed Duplicates &amp; Irrelevant Records</a:t>
            </a:r>
          </a:p>
        </p:txBody>
      </p:sp>
      <p:sp>
        <p:nvSpPr>
          <p:cNvPr id="38" name="TextBox 38">
            <a:extLst>
              <a:ext uri="{FF2B5EF4-FFF2-40B4-BE49-F238E27FC236}">
                <a16:creationId xmlns:a16="http://schemas.microsoft.com/office/drawing/2014/main" id="{60585667-277B-A8BD-EE4E-9E50187866C5}"/>
              </a:ext>
            </a:extLst>
          </p:cNvPr>
          <p:cNvSpPr txBox="1"/>
          <p:nvPr/>
        </p:nvSpPr>
        <p:spPr>
          <a:xfrm>
            <a:off x="10187415" y="849762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Built Dimensional Tables</a:t>
            </a:r>
          </a:p>
        </p:txBody>
      </p:sp>
      <p:sp>
        <p:nvSpPr>
          <p:cNvPr id="39" name="TextBox 39">
            <a:extLst>
              <a:ext uri="{FF2B5EF4-FFF2-40B4-BE49-F238E27FC236}">
                <a16:creationId xmlns:a16="http://schemas.microsoft.com/office/drawing/2014/main" id="{82499BD6-880F-0C32-36F3-4A1631ABD092}"/>
              </a:ext>
            </a:extLst>
          </p:cNvPr>
          <p:cNvSpPr txBox="1"/>
          <p:nvPr/>
        </p:nvSpPr>
        <p:spPr>
          <a:xfrm>
            <a:off x="1917458" y="5205112"/>
            <a:ext cx="5885945" cy="405100"/>
          </a:xfrm>
          <a:prstGeom prst="rect">
            <a:avLst/>
          </a:prstGeom>
        </p:spPr>
        <p:txBody>
          <a:bodyPr lIns="0" tIns="0" rIns="0" bIns="0" rtlCol="0" anchor="t">
            <a:spAutoFit/>
          </a:bodyPr>
          <a:lstStyle/>
          <a:p>
            <a:pPr algn="l">
              <a:lnSpc>
                <a:spcPts val="3122"/>
              </a:lnSpc>
            </a:pPr>
            <a:r>
              <a:rPr lang="en-US" sz="2230" spc="-44">
                <a:solidFill>
                  <a:srgbClr val="FDFDFD"/>
                </a:solidFill>
                <a:latin typeface="Poppins"/>
                <a:ea typeface="Poppins"/>
                <a:cs typeface="Poppins"/>
                <a:sym typeface="Poppins"/>
              </a:rPr>
              <a:t>Using Power Query</a:t>
            </a:r>
          </a:p>
        </p:txBody>
      </p:sp>
    </p:spTree>
    <p:extLst>
      <p:ext uri="{BB962C8B-B14F-4D97-AF65-F5344CB8AC3E}">
        <p14:creationId xmlns:p14="http://schemas.microsoft.com/office/powerpoint/2010/main" val="302688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6AC1B-7164-0D81-79EB-F13010455D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148282-1D62-9A92-6175-CBE755D0E1D8}"/>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96B743C4-40D2-A40D-C428-30549EBC155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73F5B"/>
              </a:solidFill>
              <a:prstDash val="solid"/>
              <a:miter/>
            </a:ln>
          </p:spPr>
          <p:txBody>
            <a:bodyPr/>
            <a:lstStyle/>
            <a:p>
              <a:endParaRPr lang="en-US"/>
            </a:p>
          </p:txBody>
        </p:sp>
        <p:sp>
          <p:nvSpPr>
            <p:cNvPr id="4" name="TextBox 4">
              <a:extLst>
                <a:ext uri="{FF2B5EF4-FFF2-40B4-BE49-F238E27FC236}">
                  <a16:creationId xmlns:a16="http://schemas.microsoft.com/office/drawing/2014/main" id="{E7CD67C5-7561-EDB9-5F05-EA8D9DBA74B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C5C04A4-C055-730F-110B-1BD6D69B5E3F}"/>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F2061E84-3017-4D29-265F-1677480222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3F5B"/>
            </a:solidFill>
          </p:spPr>
          <p:txBody>
            <a:bodyPr/>
            <a:lstStyle/>
            <a:p>
              <a:endParaRPr lang="en-US"/>
            </a:p>
          </p:txBody>
        </p:sp>
        <p:sp>
          <p:nvSpPr>
            <p:cNvPr id="7" name="TextBox 7">
              <a:extLst>
                <a:ext uri="{FF2B5EF4-FFF2-40B4-BE49-F238E27FC236}">
                  <a16:creationId xmlns:a16="http://schemas.microsoft.com/office/drawing/2014/main" id="{E52D0F62-1A95-4B71-61BB-48F6CC1EA2E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82B7AFA5-8F41-90C7-A600-FA62FB39F8FE}"/>
              </a:ext>
            </a:extLst>
          </p:cNvPr>
          <p:cNvSpPr txBox="1"/>
          <p:nvPr/>
        </p:nvSpPr>
        <p:spPr>
          <a:xfrm>
            <a:off x="933118" y="4367044"/>
            <a:ext cx="6033363" cy="812016"/>
          </a:xfrm>
          <a:prstGeom prst="rect">
            <a:avLst/>
          </a:prstGeom>
        </p:spPr>
        <p:txBody>
          <a:bodyPr lIns="0" tIns="0" rIns="0" bIns="0" rtlCol="0" anchor="t">
            <a:spAutoFit/>
          </a:bodyPr>
          <a:lstStyle/>
          <a:p>
            <a:pPr marL="0" lvl="0" indent="0" algn="l">
              <a:lnSpc>
                <a:spcPts val="6693"/>
              </a:lnSpc>
              <a:spcBef>
                <a:spcPct val="0"/>
              </a:spcBef>
            </a:pPr>
            <a:r>
              <a:rPr lang="en-US" sz="4780" b="1">
                <a:solidFill>
                  <a:srgbClr val="FDFDFD"/>
                </a:solidFill>
                <a:latin typeface="Montserrat Bold"/>
                <a:ea typeface="Montserrat Bold"/>
                <a:cs typeface="Montserrat Bold"/>
                <a:sym typeface="Montserrat Bold"/>
              </a:rPr>
              <a:t>04 Data Cleaning</a:t>
            </a:r>
          </a:p>
        </p:txBody>
      </p:sp>
      <p:sp>
        <p:nvSpPr>
          <p:cNvPr id="9" name="Freeform 9">
            <a:extLst>
              <a:ext uri="{FF2B5EF4-FFF2-40B4-BE49-F238E27FC236}">
                <a16:creationId xmlns:a16="http://schemas.microsoft.com/office/drawing/2014/main" id="{EA06FF8B-BF78-FDB6-8E63-193DBBAF9513}"/>
              </a:ext>
            </a:extLst>
          </p:cNvPr>
          <p:cNvSpPr/>
          <p:nvPr/>
        </p:nvSpPr>
        <p:spPr>
          <a:xfrm>
            <a:off x="8079606" y="43167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a:extLst>
              <a:ext uri="{FF2B5EF4-FFF2-40B4-BE49-F238E27FC236}">
                <a16:creationId xmlns:a16="http://schemas.microsoft.com/office/drawing/2014/main" id="{161BC627-970A-658C-DE86-D6044F2C619E}"/>
              </a:ext>
            </a:extLst>
          </p:cNvPr>
          <p:cNvSpPr txBox="1"/>
          <p:nvPr/>
        </p:nvSpPr>
        <p:spPr>
          <a:xfrm>
            <a:off x="9856128" y="994217"/>
            <a:ext cx="5768345" cy="340478"/>
          </a:xfrm>
          <a:prstGeom prst="rect">
            <a:avLst/>
          </a:prstGeom>
        </p:spPr>
        <p:txBody>
          <a:bodyPr lIns="0" tIns="0" rIns="0" bIns="0" rtlCol="0" anchor="t">
            <a:spAutoFit/>
          </a:bodyPr>
          <a:lstStyle/>
          <a:p>
            <a:pPr algn="l">
              <a:lnSpc>
                <a:spcPts val="2775"/>
              </a:lnSpc>
            </a:pPr>
            <a:r>
              <a:rPr lang="en-US" sz="1982" spc="-39" dirty="0">
                <a:solidFill>
                  <a:schemeClr val="bg1">
                    <a:lumMod val="85000"/>
                  </a:schemeClr>
                </a:solidFill>
                <a:latin typeface="Poppins"/>
                <a:cs typeface="Poppins"/>
                <a:sym typeface="Poppins"/>
              </a:rPr>
              <a:t>Loaded Data</a:t>
            </a:r>
          </a:p>
        </p:txBody>
      </p:sp>
      <p:sp>
        <p:nvSpPr>
          <p:cNvPr id="11" name="TextBox 11">
            <a:extLst>
              <a:ext uri="{FF2B5EF4-FFF2-40B4-BE49-F238E27FC236}">
                <a16:creationId xmlns:a16="http://schemas.microsoft.com/office/drawing/2014/main" id="{9C18B382-05B0-B5A1-0532-9CB7EA9FA3E1}"/>
              </a:ext>
            </a:extLst>
          </p:cNvPr>
          <p:cNvSpPr txBox="1"/>
          <p:nvPr/>
        </p:nvSpPr>
        <p:spPr>
          <a:xfrm>
            <a:off x="8196089" y="692350"/>
            <a:ext cx="1134140" cy="801632"/>
          </a:xfrm>
          <a:prstGeom prst="rect">
            <a:avLst/>
          </a:prstGeom>
        </p:spPr>
        <p:txBody>
          <a:bodyPr wrap="square"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01</a:t>
            </a:r>
          </a:p>
        </p:txBody>
      </p:sp>
      <p:sp>
        <p:nvSpPr>
          <p:cNvPr id="12" name="Freeform 12">
            <a:extLst>
              <a:ext uri="{FF2B5EF4-FFF2-40B4-BE49-F238E27FC236}">
                <a16:creationId xmlns:a16="http://schemas.microsoft.com/office/drawing/2014/main" id="{15BBA535-9179-AA95-9CE3-0BBA6B8D76CB}"/>
              </a:ext>
            </a:extLst>
          </p:cNvPr>
          <p:cNvSpPr/>
          <p:nvPr/>
        </p:nvSpPr>
        <p:spPr>
          <a:xfrm>
            <a:off x="8908217" y="4158844"/>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a:extLst>
              <a:ext uri="{FF2B5EF4-FFF2-40B4-BE49-F238E27FC236}">
                <a16:creationId xmlns:a16="http://schemas.microsoft.com/office/drawing/2014/main" id="{967CF117-6143-7DA0-0683-F2F47CF0FF6C}"/>
              </a:ext>
            </a:extLst>
          </p:cNvPr>
          <p:cNvSpPr txBox="1"/>
          <p:nvPr/>
        </p:nvSpPr>
        <p:spPr>
          <a:xfrm>
            <a:off x="9053275" y="447015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4" name="Freeform 14">
            <a:extLst>
              <a:ext uri="{FF2B5EF4-FFF2-40B4-BE49-F238E27FC236}">
                <a16:creationId xmlns:a16="http://schemas.microsoft.com/office/drawing/2014/main" id="{6CF0DD52-204F-6EB9-EA8D-6DD28A3F5ED1}"/>
              </a:ext>
            </a:extLst>
          </p:cNvPr>
          <p:cNvSpPr/>
          <p:nvPr/>
        </p:nvSpPr>
        <p:spPr>
          <a:xfrm>
            <a:off x="8804176" y="60302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a:extLst>
              <a:ext uri="{FF2B5EF4-FFF2-40B4-BE49-F238E27FC236}">
                <a16:creationId xmlns:a16="http://schemas.microsoft.com/office/drawing/2014/main" id="{9E46D550-E754-23D0-D5A9-948A31DC982D}"/>
              </a:ext>
            </a:extLst>
          </p:cNvPr>
          <p:cNvSpPr txBox="1"/>
          <p:nvPr/>
        </p:nvSpPr>
        <p:spPr>
          <a:xfrm>
            <a:off x="10970648" y="4748510"/>
            <a:ext cx="5768345" cy="340478"/>
          </a:xfrm>
          <a:prstGeom prst="rect">
            <a:avLst/>
          </a:prstGeom>
        </p:spPr>
        <p:txBody>
          <a:bodyPr lIns="0" tIns="0" rIns="0" bIns="0" rtlCol="0" anchor="t">
            <a:spAutoFit/>
          </a:bodyPr>
          <a:lstStyle/>
          <a:p>
            <a:pPr>
              <a:lnSpc>
                <a:spcPts val="2775"/>
              </a:lnSpc>
            </a:pPr>
            <a:r>
              <a:rPr lang="en-US" sz="1982" spc="-39" dirty="0">
                <a:solidFill>
                  <a:srgbClr val="273F5B"/>
                </a:solidFill>
                <a:latin typeface="Poppins"/>
                <a:cs typeface="Poppins"/>
                <a:sym typeface="Poppins"/>
              </a:rPr>
              <a:t>Handled Missing Values</a:t>
            </a:r>
          </a:p>
        </p:txBody>
      </p:sp>
      <p:sp>
        <p:nvSpPr>
          <p:cNvPr id="16" name="TextBox 16">
            <a:extLst>
              <a:ext uri="{FF2B5EF4-FFF2-40B4-BE49-F238E27FC236}">
                <a16:creationId xmlns:a16="http://schemas.microsoft.com/office/drawing/2014/main" id="{676D09FB-8F15-8C5F-0C07-6EBDDF9EA557}"/>
              </a:ext>
            </a:extLst>
          </p:cNvPr>
          <p:cNvSpPr txBox="1"/>
          <p:nvPr/>
        </p:nvSpPr>
        <p:spPr>
          <a:xfrm>
            <a:off x="8936792" y="63034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04</a:t>
            </a:r>
          </a:p>
        </p:txBody>
      </p:sp>
      <p:sp>
        <p:nvSpPr>
          <p:cNvPr id="17" name="Freeform 17">
            <a:extLst>
              <a:ext uri="{FF2B5EF4-FFF2-40B4-BE49-F238E27FC236}">
                <a16:creationId xmlns:a16="http://schemas.microsoft.com/office/drawing/2014/main" id="{3872BF43-C539-9C8B-812A-3918AE0479E1}"/>
              </a:ext>
            </a:extLst>
          </p:cNvPr>
          <p:cNvSpPr/>
          <p:nvPr/>
        </p:nvSpPr>
        <p:spPr>
          <a:xfrm>
            <a:off x="8196089" y="7993684"/>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8" name="TextBox 18">
            <a:extLst>
              <a:ext uri="{FF2B5EF4-FFF2-40B4-BE49-F238E27FC236}">
                <a16:creationId xmlns:a16="http://schemas.microsoft.com/office/drawing/2014/main" id="{4D1533B7-42BE-FD63-9E5A-C9138C596B6C}"/>
              </a:ext>
            </a:extLst>
          </p:cNvPr>
          <p:cNvSpPr txBox="1"/>
          <p:nvPr/>
        </p:nvSpPr>
        <p:spPr>
          <a:xfrm>
            <a:off x="10733256" y="6569909"/>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Created New Columns</a:t>
            </a:r>
          </a:p>
        </p:txBody>
      </p:sp>
      <p:sp>
        <p:nvSpPr>
          <p:cNvPr id="19" name="TextBox 19">
            <a:extLst>
              <a:ext uri="{FF2B5EF4-FFF2-40B4-BE49-F238E27FC236}">
                <a16:creationId xmlns:a16="http://schemas.microsoft.com/office/drawing/2014/main" id="{F88D4D83-8F9E-48E4-39AD-CC964B5BCAF1}"/>
              </a:ext>
            </a:extLst>
          </p:cNvPr>
          <p:cNvSpPr txBox="1"/>
          <p:nvPr/>
        </p:nvSpPr>
        <p:spPr>
          <a:xfrm>
            <a:off x="8341147" y="826689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grpSp>
        <p:nvGrpSpPr>
          <p:cNvPr id="20" name="Group 20">
            <a:extLst>
              <a:ext uri="{FF2B5EF4-FFF2-40B4-BE49-F238E27FC236}">
                <a16:creationId xmlns:a16="http://schemas.microsoft.com/office/drawing/2014/main" id="{78AC0D7E-D2D7-5C33-CB3A-139E09D9B5B8}"/>
              </a:ext>
            </a:extLst>
          </p:cNvPr>
          <p:cNvGrpSpPr/>
          <p:nvPr/>
        </p:nvGrpSpPr>
        <p:grpSpPr>
          <a:xfrm>
            <a:off x="7996115" y="2789382"/>
            <a:ext cx="373607" cy="373607"/>
            <a:chOff x="0" y="0"/>
            <a:chExt cx="812800" cy="812800"/>
          </a:xfrm>
        </p:grpSpPr>
        <p:sp>
          <p:nvSpPr>
            <p:cNvPr id="21" name="Freeform 21">
              <a:extLst>
                <a:ext uri="{FF2B5EF4-FFF2-40B4-BE49-F238E27FC236}">
                  <a16:creationId xmlns:a16="http://schemas.microsoft.com/office/drawing/2014/main" id="{67C7EF87-B1FE-D441-86C0-4CE4280C344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2" name="TextBox 22">
              <a:extLst>
                <a:ext uri="{FF2B5EF4-FFF2-40B4-BE49-F238E27FC236}">
                  <a16:creationId xmlns:a16="http://schemas.microsoft.com/office/drawing/2014/main" id="{4BF6C8DD-3A1D-D248-7A02-957BF9D40E5F}"/>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a:extLst>
              <a:ext uri="{FF2B5EF4-FFF2-40B4-BE49-F238E27FC236}">
                <a16:creationId xmlns:a16="http://schemas.microsoft.com/office/drawing/2014/main" id="{74D49FD3-82EF-C979-C471-F15BEDC1BF8F}"/>
              </a:ext>
            </a:extLst>
          </p:cNvPr>
          <p:cNvGrpSpPr/>
          <p:nvPr/>
        </p:nvGrpSpPr>
        <p:grpSpPr>
          <a:xfrm>
            <a:off x="8335715" y="4769893"/>
            <a:ext cx="373607" cy="373607"/>
            <a:chOff x="0" y="0"/>
            <a:chExt cx="812800" cy="812800"/>
          </a:xfrm>
        </p:grpSpPr>
        <p:sp>
          <p:nvSpPr>
            <p:cNvPr id="24" name="Freeform 24">
              <a:extLst>
                <a:ext uri="{FF2B5EF4-FFF2-40B4-BE49-F238E27FC236}">
                  <a16:creationId xmlns:a16="http://schemas.microsoft.com/office/drawing/2014/main" id="{AC5C0C2C-FA1B-222B-4CC3-3544A09993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5" name="TextBox 25">
              <a:extLst>
                <a:ext uri="{FF2B5EF4-FFF2-40B4-BE49-F238E27FC236}">
                  <a16:creationId xmlns:a16="http://schemas.microsoft.com/office/drawing/2014/main" id="{B3CF96A8-CDD1-9EF2-46CF-3E98A6E52AE8}"/>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a:extLst>
              <a:ext uri="{FF2B5EF4-FFF2-40B4-BE49-F238E27FC236}">
                <a16:creationId xmlns:a16="http://schemas.microsoft.com/office/drawing/2014/main" id="{91F1EC6C-13FE-A265-7FAD-B488A85CE32E}"/>
              </a:ext>
            </a:extLst>
          </p:cNvPr>
          <p:cNvGrpSpPr/>
          <p:nvPr/>
        </p:nvGrpSpPr>
        <p:grpSpPr>
          <a:xfrm>
            <a:off x="7429796" y="8519009"/>
            <a:ext cx="373607" cy="373607"/>
            <a:chOff x="0" y="0"/>
            <a:chExt cx="812800" cy="812800"/>
          </a:xfrm>
        </p:grpSpPr>
        <p:sp>
          <p:nvSpPr>
            <p:cNvPr id="27" name="Freeform 27">
              <a:extLst>
                <a:ext uri="{FF2B5EF4-FFF2-40B4-BE49-F238E27FC236}">
                  <a16:creationId xmlns:a16="http://schemas.microsoft.com/office/drawing/2014/main" id="{25B380C2-23D0-474A-34E3-5A0ED256F2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28" name="TextBox 28">
              <a:extLst>
                <a:ext uri="{FF2B5EF4-FFF2-40B4-BE49-F238E27FC236}">
                  <a16:creationId xmlns:a16="http://schemas.microsoft.com/office/drawing/2014/main" id="{351358CA-89DF-8AE7-FE83-94F81510DDED}"/>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a:extLst>
              <a:ext uri="{FF2B5EF4-FFF2-40B4-BE49-F238E27FC236}">
                <a16:creationId xmlns:a16="http://schemas.microsoft.com/office/drawing/2014/main" id="{CA87FD6C-94DD-DE75-7412-886D4EA19292}"/>
              </a:ext>
            </a:extLst>
          </p:cNvPr>
          <p:cNvGrpSpPr/>
          <p:nvPr/>
        </p:nvGrpSpPr>
        <p:grpSpPr>
          <a:xfrm>
            <a:off x="8154343" y="6555524"/>
            <a:ext cx="373607" cy="373607"/>
            <a:chOff x="0" y="0"/>
            <a:chExt cx="812800" cy="812800"/>
          </a:xfrm>
        </p:grpSpPr>
        <p:sp>
          <p:nvSpPr>
            <p:cNvPr id="30" name="Freeform 30">
              <a:extLst>
                <a:ext uri="{FF2B5EF4-FFF2-40B4-BE49-F238E27FC236}">
                  <a16:creationId xmlns:a16="http://schemas.microsoft.com/office/drawing/2014/main" id="{126D11F7-4946-E4E1-BB6B-9655DA5B8F5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1" name="TextBox 31">
              <a:extLst>
                <a:ext uri="{FF2B5EF4-FFF2-40B4-BE49-F238E27FC236}">
                  <a16:creationId xmlns:a16="http://schemas.microsoft.com/office/drawing/2014/main" id="{2C0CA577-7C49-7E7E-8AC1-1D4845963A6F}"/>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2" name="Group 32">
            <a:extLst>
              <a:ext uri="{FF2B5EF4-FFF2-40B4-BE49-F238E27FC236}">
                <a16:creationId xmlns:a16="http://schemas.microsoft.com/office/drawing/2014/main" id="{3A5151F5-572A-48C8-8DAE-0E4327006294}"/>
              </a:ext>
            </a:extLst>
          </p:cNvPr>
          <p:cNvGrpSpPr/>
          <p:nvPr/>
        </p:nvGrpSpPr>
        <p:grpSpPr>
          <a:xfrm>
            <a:off x="7223942" y="1015599"/>
            <a:ext cx="373607" cy="373607"/>
            <a:chOff x="0" y="0"/>
            <a:chExt cx="812800" cy="812800"/>
          </a:xfrm>
        </p:grpSpPr>
        <p:sp>
          <p:nvSpPr>
            <p:cNvPr id="33" name="Freeform 33">
              <a:extLst>
                <a:ext uri="{FF2B5EF4-FFF2-40B4-BE49-F238E27FC236}">
                  <a16:creationId xmlns:a16="http://schemas.microsoft.com/office/drawing/2014/main" id="{E47F74FE-A240-CE2B-ECB8-4C672E6A50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gradFill>
                <a:gsLst>
                  <a:gs pos="0">
                    <a:srgbClr val="1D497D">
                      <a:alpha val="100000"/>
                    </a:srgbClr>
                  </a:gs>
                  <a:gs pos="100000">
                    <a:srgbClr val="273F5B">
                      <a:alpha val="100000"/>
                    </a:srgbClr>
                  </a:gs>
                </a:gsLst>
                <a:lin ang="0"/>
              </a:gradFill>
              <a:prstDash val="solid"/>
              <a:miter/>
            </a:ln>
          </p:spPr>
          <p:txBody>
            <a:bodyPr/>
            <a:lstStyle/>
            <a:p>
              <a:endParaRPr lang="en-US"/>
            </a:p>
          </p:txBody>
        </p:sp>
        <p:sp>
          <p:nvSpPr>
            <p:cNvPr id="34" name="TextBox 34">
              <a:extLst>
                <a:ext uri="{FF2B5EF4-FFF2-40B4-BE49-F238E27FC236}">
                  <a16:creationId xmlns:a16="http://schemas.microsoft.com/office/drawing/2014/main" id="{FB3C7E99-959B-CBAF-8B3C-34A07566E32A}"/>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5" name="Freeform 35">
            <a:extLst>
              <a:ext uri="{FF2B5EF4-FFF2-40B4-BE49-F238E27FC236}">
                <a16:creationId xmlns:a16="http://schemas.microsoft.com/office/drawing/2014/main" id="{492A8525-C988-A53E-C8B0-919DBDBAB29F}"/>
              </a:ext>
            </a:extLst>
          </p:cNvPr>
          <p:cNvSpPr/>
          <p:nvPr/>
        </p:nvSpPr>
        <p:spPr>
          <a:xfrm>
            <a:off x="8709322" y="226405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alphaModFix amt="2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6" name="TextBox 36">
            <a:extLst>
              <a:ext uri="{FF2B5EF4-FFF2-40B4-BE49-F238E27FC236}">
                <a16:creationId xmlns:a16="http://schemas.microsoft.com/office/drawing/2014/main" id="{70673A9B-DD97-E0CE-F39D-7E7CCA722FAB}"/>
              </a:ext>
            </a:extLst>
          </p:cNvPr>
          <p:cNvSpPr txBox="1"/>
          <p:nvPr/>
        </p:nvSpPr>
        <p:spPr>
          <a:xfrm>
            <a:off x="8854380" y="25372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Montserrat"/>
                <a:ea typeface="Montserrat"/>
                <a:cs typeface="Montserrat"/>
                <a:sym typeface="Montserrat"/>
              </a:rPr>
              <a:t>02</a:t>
            </a:r>
          </a:p>
        </p:txBody>
      </p:sp>
      <p:sp>
        <p:nvSpPr>
          <p:cNvPr id="37" name="TextBox 37">
            <a:extLst>
              <a:ext uri="{FF2B5EF4-FFF2-40B4-BE49-F238E27FC236}">
                <a16:creationId xmlns:a16="http://schemas.microsoft.com/office/drawing/2014/main" id="{5C7DBE74-9EE3-C050-E2B7-46396B334ED8}"/>
              </a:ext>
            </a:extLst>
          </p:cNvPr>
          <p:cNvSpPr txBox="1"/>
          <p:nvPr/>
        </p:nvSpPr>
        <p:spPr>
          <a:xfrm>
            <a:off x="10533628" y="280376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Removed Duplicates &amp; Irrelevant Records</a:t>
            </a:r>
          </a:p>
        </p:txBody>
      </p:sp>
      <p:sp>
        <p:nvSpPr>
          <p:cNvPr id="38" name="TextBox 38">
            <a:extLst>
              <a:ext uri="{FF2B5EF4-FFF2-40B4-BE49-F238E27FC236}">
                <a16:creationId xmlns:a16="http://schemas.microsoft.com/office/drawing/2014/main" id="{5B8B1C53-6E45-D698-95BC-BEBD30DBB904}"/>
              </a:ext>
            </a:extLst>
          </p:cNvPr>
          <p:cNvSpPr txBox="1"/>
          <p:nvPr/>
        </p:nvSpPr>
        <p:spPr>
          <a:xfrm>
            <a:off x="10187415" y="8497626"/>
            <a:ext cx="5768345" cy="340478"/>
          </a:xfrm>
          <a:prstGeom prst="rect">
            <a:avLst/>
          </a:prstGeom>
        </p:spPr>
        <p:txBody>
          <a:bodyPr lIns="0" tIns="0" rIns="0" bIns="0" rtlCol="0" anchor="t">
            <a:spAutoFit/>
          </a:bodyPr>
          <a:lstStyle/>
          <a:p>
            <a:pPr>
              <a:lnSpc>
                <a:spcPts val="2775"/>
              </a:lnSpc>
            </a:pPr>
            <a:r>
              <a:rPr lang="en-US" sz="1982" spc="-39" dirty="0">
                <a:solidFill>
                  <a:schemeClr val="bg1">
                    <a:lumMod val="85000"/>
                  </a:schemeClr>
                </a:solidFill>
                <a:latin typeface="Poppins"/>
                <a:cs typeface="Poppins"/>
                <a:sym typeface="Poppins"/>
              </a:rPr>
              <a:t>Built Dimensional Tables</a:t>
            </a:r>
          </a:p>
        </p:txBody>
      </p:sp>
      <p:sp>
        <p:nvSpPr>
          <p:cNvPr id="39" name="TextBox 39">
            <a:extLst>
              <a:ext uri="{FF2B5EF4-FFF2-40B4-BE49-F238E27FC236}">
                <a16:creationId xmlns:a16="http://schemas.microsoft.com/office/drawing/2014/main" id="{2BEA7AAF-0762-1FDE-A4FC-C418E278390D}"/>
              </a:ext>
            </a:extLst>
          </p:cNvPr>
          <p:cNvSpPr txBox="1"/>
          <p:nvPr/>
        </p:nvSpPr>
        <p:spPr>
          <a:xfrm>
            <a:off x="1917458" y="5205112"/>
            <a:ext cx="5885945" cy="405100"/>
          </a:xfrm>
          <a:prstGeom prst="rect">
            <a:avLst/>
          </a:prstGeom>
        </p:spPr>
        <p:txBody>
          <a:bodyPr lIns="0" tIns="0" rIns="0" bIns="0" rtlCol="0" anchor="t">
            <a:spAutoFit/>
          </a:bodyPr>
          <a:lstStyle/>
          <a:p>
            <a:pPr algn="l">
              <a:lnSpc>
                <a:spcPts val="3122"/>
              </a:lnSpc>
            </a:pPr>
            <a:r>
              <a:rPr lang="en-US" sz="2230" spc="-44">
                <a:solidFill>
                  <a:srgbClr val="FDFDFD"/>
                </a:solidFill>
                <a:latin typeface="Poppins"/>
                <a:ea typeface="Poppins"/>
                <a:cs typeface="Poppins"/>
                <a:sym typeface="Poppins"/>
              </a:rPr>
              <a:t>Using Power Query</a:t>
            </a:r>
          </a:p>
        </p:txBody>
      </p:sp>
    </p:spTree>
    <p:extLst>
      <p:ext uri="{BB962C8B-B14F-4D97-AF65-F5344CB8AC3E}">
        <p14:creationId xmlns:p14="http://schemas.microsoft.com/office/powerpoint/2010/main" val="177062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10784</TotalTime>
  <Words>824</Words>
  <Application>Microsoft Office PowerPoint</Application>
  <PresentationFormat>Custom</PresentationFormat>
  <Paragraphs>204</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Poppins</vt:lpstr>
      <vt:lpstr>Montserrat Bold</vt:lpstr>
      <vt:lpstr>Poppins Bold</vt:lpstr>
      <vt:lpstr>Calibri</vt:lpstr>
      <vt:lpstr>Montserrat</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ASUS</dc:creator>
  <cp:lastModifiedBy>محمود احمد ابراهيم محمد خليل</cp:lastModifiedBy>
  <cp:revision>16</cp:revision>
  <dcterms:created xsi:type="dcterms:W3CDTF">2006-08-16T00:00:00Z</dcterms:created>
  <dcterms:modified xsi:type="dcterms:W3CDTF">2025-11-13T11:13:54Z</dcterms:modified>
  <dc:identifier>DAG0GKJOZKU</dc:identifier>
</cp:coreProperties>
</file>